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960" r:id="rId3"/>
    <p:sldId id="370" r:id="rId4"/>
    <p:sldId id="411" r:id="rId5"/>
    <p:sldId id="389" r:id="rId6"/>
    <p:sldId id="379" r:id="rId7"/>
    <p:sldId id="371" r:id="rId8"/>
    <p:sldId id="378" r:id="rId9"/>
    <p:sldId id="365" r:id="rId10"/>
    <p:sldId id="965" r:id="rId11"/>
    <p:sldId id="412" r:id="rId12"/>
    <p:sldId id="963" r:id="rId13"/>
    <p:sldId id="320" r:id="rId14"/>
    <p:sldId id="317" r:id="rId15"/>
    <p:sldId id="269" r:id="rId16"/>
    <p:sldId id="961" r:id="rId17"/>
  </p:sldIdLst>
  <p:sldSz cx="12192000" cy="6858000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55653" autoAdjust="0"/>
  </p:normalViewPr>
  <p:slideViewPr>
    <p:cSldViewPr snapToGrid="0">
      <p:cViewPr varScale="1">
        <p:scale>
          <a:sx n="52" d="100"/>
          <a:sy n="52" d="100"/>
        </p:scale>
        <p:origin x="749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3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Schjønning Paulsen" userId="e07315c2-b638-43ce-945c-2748b364a8ab" providerId="ADAL" clId="{3BF210F8-70A6-475F-A8AB-BE96637EBD8D}"/>
    <pc:docChg chg="delSld modSld sldOrd">
      <pc:chgData name="Victoria Schjønning Paulsen" userId="e07315c2-b638-43ce-945c-2748b364a8ab" providerId="ADAL" clId="{3BF210F8-70A6-475F-A8AB-BE96637EBD8D}" dt="2021-06-30T04:22:56.401" v="216" actId="47"/>
      <pc:docMkLst>
        <pc:docMk/>
      </pc:docMkLst>
      <pc:sldChg chg="modNotesTx">
        <pc:chgData name="Victoria Schjønning Paulsen" userId="e07315c2-b638-43ce-945c-2748b364a8ab" providerId="ADAL" clId="{3BF210F8-70A6-475F-A8AB-BE96637EBD8D}" dt="2021-06-30T04:15:31.164" v="12" actId="20577"/>
        <pc:sldMkLst>
          <pc:docMk/>
          <pc:sldMk cId="1246961161" sldId="273"/>
        </pc:sldMkLst>
      </pc:sldChg>
      <pc:sldChg chg="ord modNotesTx">
        <pc:chgData name="Victoria Schjønning Paulsen" userId="e07315c2-b638-43ce-945c-2748b364a8ab" providerId="ADAL" clId="{3BF210F8-70A6-475F-A8AB-BE96637EBD8D}" dt="2021-06-30T04:22:16.879" v="201" actId="20577"/>
        <pc:sldMkLst>
          <pc:docMk/>
          <pc:sldMk cId="344985647" sldId="317"/>
        </pc:sldMkLst>
      </pc:sldChg>
      <pc:sldChg chg="modNotesTx">
        <pc:chgData name="Victoria Schjønning Paulsen" userId="e07315c2-b638-43ce-945c-2748b364a8ab" providerId="ADAL" clId="{3BF210F8-70A6-475F-A8AB-BE96637EBD8D}" dt="2021-06-30T04:21:22.214" v="165" actId="20577"/>
        <pc:sldMkLst>
          <pc:docMk/>
          <pc:sldMk cId="1256771094" sldId="320"/>
        </pc:sldMkLst>
      </pc:sldChg>
      <pc:sldChg chg="modNotesTx">
        <pc:chgData name="Victoria Schjønning Paulsen" userId="e07315c2-b638-43ce-945c-2748b364a8ab" providerId="ADAL" clId="{3BF210F8-70A6-475F-A8AB-BE96637EBD8D}" dt="2021-06-30T04:19:00.790" v="143" actId="20577"/>
        <pc:sldMkLst>
          <pc:docMk/>
          <pc:sldMk cId="1202200715" sldId="365"/>
        </pc:sldMkLst>
      </pc:sldChg>
      <pc:sldChg chg="modNotesTx">
        <pc:chgData name="Victoria Schjønning Paulsen" userId="e07315c2-b638-43ce-945c-2748b364a8ab" providerId="ADAL" clId="{3BF210F8-70A6-475F-A8AB-BE96637EBD8D}" dt="2021-06-30T04:16:50.735" v="136" actId="20577"/>
        <pc:sldMkLst>
          <pc:docMk/>
          <pc:sldMk cId="426716195" sldId="370"/>
        </pc:sldMkLst>
      </pc:sldChg>
      <pc:sldChg chg="modNotesTx">
        <pc:chgData name="Victoria Schjønning Paulsen" userId="e07315c2-b638-43ce-945c-2748b364a8ab" providerId="ADAL" clId="{3BF210F8-70A6-475F-A8AB-BE96637EBD8D}" dt="2021-06-30T04:18:20.453" v="141" actId="20577"/>
        <pc:sldMkLst>
          <pc:docMk/>
          <pc:sldMk cId="3545745458" sldId="371"/>
        </pc:sldMkLst>
      </pc:sldChg>
      <pc:sldChg chg="modNotesTx">
        <pc:chgData name="Victoria Schjønning Paulsen" userId="e07315c2-b638-43ce-945c-2748b364a8ab" providerId="ADAL" clId="{3BF210F8-70A6-475F-A8AB-BE96637EBD8D}" dt="2021-06-30T04:17:26.094" v="139" actId="20577"/>
        <pc:sldMkLst>
          <pc:docMk/>
          <pc:sldMk cId="4008041671" sldId="389"/>
        </pc:sldMkLst>
      </pc:sldChg>
      <pc:sldChg chg="modNotesTx">
        <pc:chgData name="Victoria Schjønning Paulsen" userId="e07315c2-b638-43ce-945c-2748b364a8ab" providerId="ADAL" clId="{3BF210F8-70A6-475F-A8AB-BE96637EBD8D}" dt="2021-06-30T04:19:55.581" v="145" actId="20577"/>
        <pc:sldMkLst>
          <pc:docMk/>
          <pc:sldMk cId="855299528" sldId="412"/>
        </pc:sldMkLst>
      </pc:sldChg>
      <pc:sldChg chg="del">
        <pc:chgData name="Victoria Schjønning Paulsen" userId="e07315c2-b638-43ce-945c-2748b364a8ab" providerId="ADAL" clId="{3BF210F8-70A6-475F-A8AB-BE96637EBD8D}" dt="2021-06-30T04:22:56.401" v="216" actId="47"/>
        <pc:sldMkLst>
          <pc:docMk/>
          <pc:sldMk cId="2316944453" sldId="413"/>
        </pc:sldMkLst>
      </pc:sldChg>
      <pc:sldChg chg="modNotesTx">
        <pc:chgData name="Victoria Schjønning Paulsen" userId="e07315c2-b638-43ce-945c-2748b364a8ab" providerId="ADAL" clId="{3BF210F8-70A6-475F-A8AB-BE96637EBD8D}" dt="2021-06-30T04:16:34.129" v="119" actId="20577"/>
        <pc:sldMkLst>
          <pc:docMk/>
          <pc:sldMk cId="2629361271" sldId="960"/>
        </pc:sldMkLst>
      </pc:sldChg>
      <pc:sldChg chg="modSp mod">
        <pc:chgData name="Victoria Schjønning Paulsen" userId="e07315c2-b638-43ce-945c-2748b364a8ab" providerId="ADAL" clId="{3BF210F8-70A6-475F-A8AB-BE96637EBD8D}" dt="2021-06-30T04:22:48.127" v="215" actId="20577"/>
        <pc:sldMkLst>
          <pc:docMk/>
          <pc:sldMk cId="666005053" sldId="961"/>
        </pc:sldMkLst>
        <pc:spChg chg="mod">
          <ac:chgData name="Victoria Schjønning Paulsen" userId="e07315c2-b638-43ce-945c-2748b364a8ab" providerId="ADAL" clId="{3BF210F8-70A6-475F-A8AB-BE96637EBD8D}" dt="2021-06-30T04:22:48.127" v="215" actId="20577"/>
          <ac:spMkLst>
            <pc:docMk/>
            <pc:sldMk cId="666005053" sldId="961"/>
            <ac:spMk id="11266" creationId="{00000000-0000-0000-0000-000000000000}"/>
          </ac:spMkLst>
        </pc:spChg>
      </pc:sldChg>
      <pc:sldChg chg="modNotesTx">
        <pc:chgData name="Victoria Schjønning Paulsen" userId="e07315c2-b638-43ce-945c-2748b364a8ab" providerId="ADAL" clId="{3BF210F8-70A6-475F-A8AB-BE96637EBD8D}" dt="2021-06-30T04:20:52.914" v="147" actId="20577"/>
        <pc:sldMkLst>
          <pc:docMk/>
          <pc:sldMk cId="992671520" sldId="963"/>
        </pc:sldMkLst>
      </pc:sldChg>
    </pc:docChg>
  </pc:docChgLst>
  <pc:docChgLst>
    <pc:chgData name="Victoria Schjønning Paulsen" userId="e07315c2-b638-43ce-945c-2748b364a8ab" providerId="ADAL" clId="{FF553646-D9AE-47CB-9DA9-4947829976D4}"/>
    <pc:docChg chg="undo custSel addSld delSld modSld sldOrd">
      <pc:chgData name="Victoria Schjønning Paulsen" userId="e07315c2-b638-43ce-945c-2748b364a8ab" providerId="ADAL" clId="{FF553646-D9AE-47CB-9DA9-4947829976D4}" dt="2021-04-28T11:31:20.575" v="3176"/>
      <pc:docMkLst>
        <pc:docMk/>
      </pc:docMkLst>
      <pc:sldChg chg="addSp modSp mod modNotesTx">
        <pc:chgData name="Victoria Schjønning Paulsen" userId="e07315c2-b638-43ce-945c-2748b364a8ab" providerId="ADAL" clId="{FF553646-D9AE-47CB-9DA9-4947829976D4}" dt="2021-04-28T08:39:44.506" v="2341" actId="20577"/>
        <pc:sldMkLst>
          <pc:docMk/>
          <pc:sldMk cId="2911689633" sldId="269"/>
        </pc:sldMkLst>
        <pc:spChg chg="add mod">
          <ac:chgData name="Victoria Schjønning Paulsen" userId="e07315c2-b638-43ce-945c-2748b364a8ab" providerId="ADAL" clId="{FF553646-D9AE-47CB-9DA9-4947829976D4}" dt="2021-04-28T08:39:02.229" v="2299" actId="1076"/>
          <ac:spMkLst>
            <pc:docMk/>
            <pc:sldMk cId="2911689633" sldId="269"/>
            <ac:spMk id="6" creationId="{118F8C4D-55A2-4012-AC85-9FA9F36B6598}"/>
          </ac:spMkLst>
        </pc:spChg>
      </pc:sldChg>
      <pc:sldChg chg="modNotesTx">
        <pc:chgData name="Victoria Schjønning Paulsen" userId="e07315c2-b638-43ce-945c-2748b364a8ab" providerId="ADAL" clId="{FF553646-D9AE-47CB-9DA9-4947829976D4}" dt="2021-04-28T10:36:48.881" v="3113" actId="20577"/>
        <pc:sldMkLst>
          <pc:docMk/>
          <pc:sldMk cId="1246961161" sldId="273"/>
        </pc:sldMkLst>
      </pc:sldChg>
      <pc:sldChg chg="ord">
        <pc:chgData name="Victoria Schjønning Paulsen" userId="e07315c2-b638-43ce-945c-2748b364a8ab" providerId="ADAL" clId="{FF553646-D9AE-47CB-9DA9-4947829976D4}" dt="2021-04-28T11:31:20.575" v="3176"/>
        <pc:sldMkLst>
          <pc:docMk/>
          <pc:sldMk cId="344985647" sldId="317"/>
        </pc:sldMkLst>
      </pc:sldChg>
      <pc:sldChg chg="ord">
        <pc:chgData name="Victoria Schjønning Paulsen" userId="e07315c2-b638-43ce-945c-2748b364a8ab" providerId="ADAL" clId="{FF553646-D9AE-47CB-9DA9-4947829976D4}" dt="2021-04-27T08:36:35.634" v="1120"/>
        <pc:sldMkLst>
          <pc:docMk/>
          <pc:sldMk cId="1256771094" sldId="320"/>
        </pc:sldMkLst>
      </pc:sldChg>
      <pc:sldChg chg="modSp mod modAnim modNotesTx">
        <pc:chgData name="Victoria Schjønning Paulsen" userId="e07315c2-b638-43ce-945c-2748b364a8ab" providerId="ADAL" clId="{FF553646-D9AE-47CB-9DA9-4947829976D4}" dt="2021-04-27T19:43:58.152" v="1960" actId="20577"/>
        <pc:sldMkLst>
          <pc:docMk/>
          <pc:sldMk cId="1202200715" sldId="365"/>
        </pc:sldMkLst>
        <pc:spChg chg="mod">
          <ac:chgData name="Victoria Schjønning Paulsen" userId="e07315c2-b638-43ce-945c-2748b364a8ab" providerId="ADAL" clId="{FF553646-D9AE-47CB-9DA9-4947829976D4}" dt="2021-04-27T19:43:58.152" v="1960" actId="20577"/>
          <ac:spMkLst>
            <pc:docMk/>
            <pc:sldMk cId="1202200715" sldId="365"/>
            <ac:spMk id="11266" creationId="{00000000-0000-0000-0000-000000000000}"/>
          </ac:spMkLst>
        </pc:spChg>
        <pc:picChg chg="mod">
          <ac:chgData name="Victoria Schjønning Paulsen" userId="e07315c2-b638-43ce-945c-2748b364a8ab" providerId="ADAL" clId="{FF553646-D9AE-47CB-9DA9-4947829976D4}" dt="2021-04-27T19:43:24.845" v="1893" actId="1076"/>
          <ac:picMkLst>
            <pc:docMk/>
            <pc:sldMk cId="1202200715" sldId="365"/>
            <ac:picMk id="11268" creationId="{00000000-0000-0000-0000-000000000000}"/>
          </ac:picMkLst>
        </pc:picChg>
      </pc:sldChg>
      <pc:sldChg chg="del ord">
        <pc:chgData name="Victoria Schjønning Paulsen" userId="e07315c2-b638-43ce-945c-2748b364a8ab" providerId="ADAL" clId="{FF553646-D9AE-47CB-9DA9-4947829976D4}" dt="2021-04-28T08:41:10.482" v="2344" actId="47"/>
        <pc:sldMkLst>
          <pc:docMk/>
          <pc:sldMk cId="3408204648" sldId="369"/>
        </pc:sldMkLst>
      </pc:sldChg>
      <pc:sldChg chg="modNotesTx">
        <pc:chgData name="Victoria Schjønning Paulsen" userId="e07315c2-b638-43ce-945c-2748b364a8ab" providerId="ADAL" clId="{FF553646-D9AE-47CB-9DA9-4947829976D4}" dt="2021-04-28T08:40:12.632" v="2343" actId="20577"/>
        <pc:sldMkLst>
          <pc:docMk/>
          <pc:sldMk cId="426716195" sldId="370"/>
        </pc:sldMkLst>
      </pc:sldChg>
      <pc:sldChg chg="ord modNotesTx">
        <pc:chgData name="Victoria Schjønning Paulsen" userId="e07315c2-b638-43ce-945c-2748b364a8ab" providerId="ADAL" clId="{FF553646-D9AE-47CB-9DA9-4947829976D4}" dt="2021-04-28T10:48:09.595" v="3158" actId="20577"/>
        <pc:sldMkLst>
          <pc:docMk/>
          <pc:sldMk cId="739876725" sldId="379"/>
        </pc:sldMkLst>
      </pc:sldChg>
      <pc:sldChg chg="modNotesTx">
        <pc:chgData name="Victoria Schjønning Paulsen" userId="e07315c2-b638-43ce-945c-2748b364a8ab" providerId="ADAL" clId="{FF553646-D9AE-47CB-9DA9-4947829976D4}" dt="2021-04-28T10:42:12.491" v="3115" actId="20577"/>
        <pc:sldMkLst>
          <pc:docMk/>
          <pc:sldMk cId="4008041671" sldId="389"/>
        </pc:sldMkLst>
      </pc:sldChg>
      <pc:sldChg chg="modNotesTx">
        <pc:chgData name="Victoria Schjønning Paulsen" userId="e07315c2-b638-43ce-945c-2748b364a8ab" providerId="ADAL" clId="{FF553646-D9AE-47CB-9DA9-4947829976D4}" dt="2021-04-28T10:40:47.225" v="3114" actId="20577"/>
        <pc:sldMkLst>
          <pc:docMk/>
          <pc:sldMk cId="3468495895" sldId="411"/>
        </pc:sldMkLst>
      </pc:sldChg>
      <pc:sldChg chg="modSp mod ord">
        <pc:chgData name="Victoria Schjønning Paulsen" userId="e07315c2-b638-43ce-945c-2748b364a8ab" providerId="ADAL" clId="{FF553646-D9AE-47CB-9DA9-4947829976D4}" dt="2021-04-27T08:36:23.552" v="1116"/>
        <pc:sldMkLst>
          <pc:docMk/>
          <pc:sldMk cId="855299528" sldId="412"/>
        </pc:sldMkLst>
        <pc:spChg chg="mod">
          <ac:chgData name="Victoria Schjønning Paulsen" userId="e07315c2-b638-43ce-945c-2748b364a8ab" providerId="ADAL" clId="{FF553646-D9AE-47CB-9DA9-4947829976D4}" dt="2021-04-26T16:30:43.205" v="19" actId="20577"/>
          <ac:spMkLst>
            <pc:docMk/>
            <pc:sldMk cId="855299528" sldId="412"/>
            <ac:spMk id="4" creationId="{00000000-0000-0000-0000-000000000000}"/>
          </ac:spMkLst>
        </pc:spChg>
        <pc:spChg chg="mod">
          <ac:chgData name="Victoria Schjønning Paulsen" userId="e07315c2-b638-43ce-945c-2748b364a8ab" providerId="ADAL" clId="{FF553646-D9AE-47CB-9DA9-4947829976D4}" dt="2021-04-26T16:39:58.281" v="60" actId="20577"/>
          <ac:spMkLst>
            <pc:docMk/>
            <pc:sldMk cId="855299528" sldId="412"/>
            <ac:spMk id="6" creationId="{00000000-0000-0000-0000-000000000000}"/>
          </ac:spMkLst>
        </pc:spChg>
      </pc:sldChg>
      <pc:sldChg chg="modNotesTx">
        <pc:chgData name="Victoria Schjønning Paulsen" userId="e07315c2-b638-43ce-945c-2748b364a8ab" providerId="ADAL" clId="{FF553646-D9AE-47CB-9DA9-4947829976D4}" dt="2021-04-27T19:34:15.372" v="1746" actId="20577"/>
        <pc:sldMkLst>
          <pc:docMk/>
          <pc:sldMk cId="2629361271" sldId="960"/>
        </pc:sldMkLst>
      </pc:sldChg>
      <pc:sldChg chg="ord">
        <pc:chgData name="Victoria Schjønning Paulsen" userId="e07315c2-b638-43ce-945c-2748b364a8ab" providerId="ADAL" clId="{FF553646-D9AE-47CB-9DA9-4947829976D4}" dt="2021-04-28T10:09:29.850" v="2404"/>
        <pc:sldMkLst>
          <pc:docMk/>
          <pc:sldMk cId="666005053" sldId="961"/>
        </pc:sldMkLst>
      </pc:sldChg>
      <pc:sldChg chg="ord modNotesTx">
        <pc:chgData name="Victoria Schjønning Paulsen" userId="e07315c2-b638-43ce-945c-2748b364a8ab" providerId="ADAL" clId="{FF553646-D9AE-47CB-9DA9-4947829976D4}" dt="2021-04-28T10:51:51.236" v="3174" actId="20577"/>
        <pc:sldMkLst>
          <pc:docMk/>
          <pc:sldMk cId="992671520" sldId="963"/>
        </pc:sldMkLst>
      </pc:sldChg>
      <pc:sldChg chg="addSp delSp modSp del mod">
        <pc:chgData name="Victoria Schjønning Paulsen" userId="e07315c2-b638-43ce-945c-2748b364a8ab" providerId="ADAL" clId="{FF553646-D9AE-47CB-9DA9-4947829976D4}" dt="2021-04-28T08:39:05.320" v="2300" actId="47"/>
        <pc:sldMkLst>
          <pc:docMk/>
          <pc:sldMk cId="37191424" sldId="964"/>
        </pc:sldMkLst>
        <pc:spChg chg="add mod">
          <ac:chgData name="Victoria Schjønning Paulsen" userId="e07315c2-b638-43ce-945c-2748b364a8ab" providerId="ADAL" clId="{FF553646-D9AE-47CB-9DA9-4947829976D4}" dt="2021-04-28T08:38:52.810" v="2297" actId="21"/>
          <ac:spMkLst>
            <pc:docMk/>
            <pc:sldMk cId="37191424" sldId="964"/>
            <ac:spMk id="3" creationId="{2E8826B6-4C0D-4ADD-8BFB-E1A3E984EADB}"/>
          </ac:spMkLst>
        </pc:spChg>
        <pc:spChg chg="del mod">
          <ac:chgData name="Victoria Schjønning Paulsen" userId="e07315c2-b638-43ce-945c-2748b364a8ab" providerId="ADAL" clId="{FF553646-D9AE-47CB-9DA9-4947829976D4}" dt="2021-04-28T08:38:52.810" v="2297" actId="21"/>
          <ac:spMkLst>
            <pc:docMk/>
            <pc:sldMk cId="37191424" sldId="964"/>
            <ac:spMk id="11266" creationId="{00000000-0000-0000-0000-000000000000}"/>
          </ac:spMkLst>
        </pc:spChg>
      </pc:sldChg>
      <pc:sldChg chg="add modNotesTx">
        <pc:chgData name="Victoria Schjønning Paulsen" userId="e07315c2-b638-43ce-945c-2748b364a8ab" providerId="ADAL" clId="{FF553646-D9AE-47CB-9DA9-4947829976D4}" dt="2021-04-28T10:09:15.020" v="2402" actId="20577"/>
        <pc:sldMkLst>
          <pc:docMk/>
          <pc:sldMk cId="3443810911" sldId="9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orinn.intern\DFSData\mabit\MABIT\administrasjon\2014\MABIT%20Sp&#248;rreunders&#248;kelse\Prosjektresultater%202009-2012\3%20Resultater%20tabeller_figur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Tentativ</a:t>
            </a:r>
            <a:r>
              <a:rPr lang="nb-NO" baseline="0"/>
              <a:t> fordeling av FOU kostnader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Tentativ</a:t>
            </a:r>
            <a:r>
              <a:rPr lang="nb-NO" baseline="0"/>
              <a:t> fordeling av FOU kostnader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Tentativ fordeling av FOU kostnader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261-428A-8DA7-4751BAE1557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261-428A-8DA7-4751BAE1557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261-428A-8DA7-4751BAE1557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261-428A-8DA7-4751BAE1557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261-428A-8DA7-4751BAE1557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261-428A-8DA7-4751BAE1557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261-428A-8DA7-4751BAE1557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261-428A-8DA7-4751BAE1557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261-428A-8DA7-4751BAE1557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261-428A-8DA7-4751BAE1557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'Ark1'!$B$13:$B$17</c:f>
              <c:strCache>
                <c:ptCount val="5"/>
                <c:pt idx="0">
                  <c:v>Innovasjon Norge</c:v>
                </c:pt>
                <c:pt idx="1">
                  <c:v>Mabit</c:v>
                </c:pt>
                <c:pt idx="2">
                  <c:v>Norges Forskningsråd</c:v>
                </c:pt>
                <c:pt idx="3">
                  <c:v>Skattefunn</c:v>
                </c:pt>
                <c:pt idx="4">
                  <c:v>Egne midler</c:v>
                </c:pt>
              </c:strCache>
            </c:strRef>
          </c:cat>
          <c:val>
            <c:numRef>
              <c:f>'Ark1'!$C$13:$C$17</c:f>
              <c:numCache>
                <c:formatCode>General</c:formatCode>
                <c:ptCount val="5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61-428A-8DA7-4751BAE1557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PERIODEN</a:t>
            </a:r>
            <a:r>
              <a:rPr lang="nb-NO" baseline="0"/>
              <a:t> 2004-2014</a:t>
            </a:r>
            <a:r>
              <a:rPr lang="nb-NO"/>
              <a:t> </a:t>
            </a:r>
          </a:p>
        </c:rich>
      </c:tx>
      <c:layout>
        <c:manualLayout>
          <c:xMode val="edge"/>
          <c:yMode val="edge"/>
          <c:x val="0.278723978491753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A45-486E-A1C0-AA2F6F151D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A45-486E-A1C0-AA2F6F151D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A45-486E-A1C0-AA2F6F151D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A45-486E-A1C0-AA2F6F151D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A45-486E-A1C0-AA2F6F151D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0A45-486E-A1C0-AA2F6F151D7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A45-486E-A1C0-AA2F6F151D7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A45-486E-A1C0-AA2F6F151D74}"/>
                </c:ext>
              </c:extLst>
            </c:dLbl>
            <c:dLbl>
              <c:idx val="2"/>
              <c:layout>
                <c:manualLayout>
                  <c:x val="-1.4725642728393887E-2"/>
                  <c:y val="-4.62962962962962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07502977790427"/>
                      <c:h val="0.20041666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A45-486E-A1C0-AA2F6F151D7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A45-486E-A1C0-AA2F6F151D7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A45-486E-A1C0-AA2F6F151D7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A45-486E-A1C0-AA2F6F151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'Ark1'!$B$34:$B$39</c:f>
              <c:strCache>
                <c:ptCount val="6"/>
                <c:pt idx="0">
                  <c:v>Innledende avklaringer</c:v>
                </c:pt>
                <c:pt idx="1">
                  <c:v>Proteinpulver</c:v>
                </c:pt>
                <c:pt idx="2">
                  <c:v>Klinisk dokumentasjon</c:v>
                </c:pt>
                <c:pt idx="3">
                  <c:v>EPA/DHA opptak </c:v>
                </c:pt>
                <c:pt idx="4">
                  <c:v>Luseskjørt</c:v>
                </c:pt>
                <c:pt idx="5">
                  <c:v>Prosessrelatert</c:v>
                </c:pt>
              </c:strCache>
            </c:strRef>
          </c:cat>
          <c:val>
            <c:numRef>
              <c:f>'Ark1'!$C$34:$C$39</c:f>
              <c:numCache>
                <c:formatCode>General</c:formatCode>
                <c:ptCount val="6"/>
                <c:pt idx="0">
                  <c:v>5</c:v>
                </c:pt>
                <c:pt idx="1">
                  <c:v>15</c:v>
                </c:pt>
                <c:pt idx="2">
                  <c:v>25</c:v>
                </c:pt>
                <c:pt idx="3">
                  <c:v>25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A45-486E-A1C0-AA2F6F151D7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215062896927243"/>
          <c:y val="4.505887650190879E-2"/>
          <c:w val="0.45743098326287834"/>
          <c:h val="0.8449938000756052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videreført!$B$5:$B$11</c:f>
              <c:strCache>
                <c:ptCount val="7"/>
                <c:pt idx="0">
                  <c:v>Videreført i MABIT</c:v>
                </c:pt>
                <c:pt idx="1">
                  <c:v>Videreført hos NFR, IN, EU, andre</c:v>
                </c:pt>
                <c:pt idx="2">
                  <c:v>Videreutvikling av produkt / tjeneste</c:v>
                </c:pt>
                <c:pt idx="3">
                  <c:v>Nytt produkt / tjeneste</c:v>
                </c:pt>
                <c:pt idx="4">
                  <c:v>Startet bedrift</c:v>
                </c:pt>
                <c:pt idx="5">
                  <c:v>Prosjektet avsluttet</c:v>
                </c:pt>
                <c:pt idx="6">
                  <c:v>Annet</c:v>
                </c:pt>
              </c:strCache>
            </c:strRef>
          </c:cat>
          <c:val>
            <c:numRef>
              <c:f>videreført!$C$5:$C$11</c:f>
              <c:numCache>
                <c:formatCode>General</c:formatCode>
                <c:ptCount val="7"/>
                <c:pt idx="0">
                  <c:v>7</c:v>
                </c:pt>
                <c:pt idx="1">
                  <c:v>25</c:v>
                </c:pt>
                <c:pt idx="2">
                  <c:v>12</c:v>
                </c:pt>
                <c:pt idx="3">
                  <c:v>5</c:v>
                </c:pt>
                <c:pt idx="4">
                  <c:v>1</c:v>
                </c:pt>
                <c:pt idx="5">
                  <c:v>12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4-4705-85F4-65A525129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2656864"/>
        <c:axId val="362657256"/>
      </c:barChart>
      <c:catAx>
        <c:axId val="3626568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362657256"/>
        <c:crosses val="autoZero"/>
        <c:auto val="1"/>
        <c:lblAlgn val="ctr"/>
        <c:lblOffset val="100"/>
        <c:noMultiLvlLbl val="0"/>
      </c:catAx>
      <c:valAx>
        <c:axId val="36265725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626568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latin typeface="Arial Narrow" panose="020B0606020202030204" pitchFamily="34" charset="0"/>
        </a:defRPr>
      </a:pPr>
      <a:endParaRPr lang="nb-NO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0.83261</cdr:x>
      <cdr:y>0.20737</cdr:y>
    </cdr:from>
    <cdr:to>
      <cdr:x>1</cdr:x>
      <cdr:y>0.5023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824413" y="6429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0.50634</cdr:x>
      <cdr:y>0.89492</cdr:y>
    </cdr:from>
    <cdr:to>
      <cdr:x>0.74634</cdr:x>
      <cdr:y>0.98599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2471736" y="2433638"/>
          <a:ext cx="11715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b="1"/>
            <a:t>Antall prosjekter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E56C9-8BA3-4317-89BB-081376E4CADE}" type="datetimeFigureOut">
              <a:rPr lang="nb-NO" smtClean="0"/>
              <a:t>30.06.2021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5D03-EF66-4B1A-9721-37EC33D842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47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 Tilpasset nordnorske problemstillinger. Men det er anledning for aktører, bedrifter, FoU-institusjoner og andre både nasjonalt og internasjonalt å være med, gjennom samarbeid med NN aktører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1" dirty="0"/>
              <a:t>Etablert i 1998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aseline="0" dirty="0" err="1"/>
              <a:t>Norinnova</a:t>
            </a:r>
            <a:r>
              <a:rPr lang="nb-NO" baseline="0" dirty="0"/>
              <a:t> er juridisk ansvarlig for MABIT.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aseline="0" dirty="0"/>
              <a:t>kunnskapsoppbygging og industriell utvikling.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A8ED-4CA0-4CD7-B3A0-847A9AB6130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294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Styret: ekspertise på fondets faglige satsingsområder innen marin bioprospektering, akvakultur og restråstoff. Balanse mellom UH, instituttsektoren og næringsliv. </a:t>
            </a:r>
            <a:endParaRPr lang="nb-NO" sz="12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b-NO" sz="12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Faglig kompetent styre-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8 representanter</a:t>
            </a:r>
            <a:r>
              <a:rPr lang="nb-NO" sz="1200" baseline="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nb-NO" sz="1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fra FoU</a:t>
            </a:r>
            <a:r>
              <a:rPr lang="nb-NO" sz="1200" baseline="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 institusjoner og næringsliv i regionen, en representant utenfor regionen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Observatør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Norges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Forskningsråd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kvalitetssikre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programmet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og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koordinere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faglige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aktivitetene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mot den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øvrige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nasjonale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FoU-innsatsen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på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marin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bioteknologi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MABIT-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programmet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er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underlagt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og holder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faglig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kvalitet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lik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øvrige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programmer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Forskningsrådet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nb-NO" sz="1200" i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A8ED-4CA0-4CD7-B3A0-847A9AB6130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600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baseline="0" dirty="0"/>
          </a:p>
          <a:p>
            <a:r>
              <a:rPr lang="nb-NO" baseline="0" dirty="0"/>
              <a:t>	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A8ED-4CA0-4CD7-B3A0-847A9AB6130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578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MABIT er viktig for prosjektene og bedriftene i Nord-Norge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Kurt Tande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Calanus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startet med 2 personer og de er nå 40 ansatte og bygger eget produksjonsanlegg på Sortland.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MABIT har vært sentral for den forskningsbaserte fremgangen til selskapet, Og innenfor forskningssegmentet har MABIT et veldig stort kakestykke.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Dette viser hvor viktig den risikofylte tidlig forskningen er. Forskningen for å skaffe nødvendige resultata eller prosjekter som er for små for Forskningsrådet.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Calanus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har hatt en vid prosjektportefølje hos MABIT på deres ulike produkter, inkludert utvinning og testing av EPA/DHA, luseskjørt, proteinpulver, prosessrelaterte prosjekter og klinisk dokumentasjon.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Calanus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har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to pågående prosjekt finansiert av MABIT.</a:t>
            </a:r>
          </a:p>
          <a:p>
            <a:endParaRPr lang="nb-NO" dirty="0"/>
          </a:p>
          <a:p>
            <a:pPr marL="342900" lvl="0" indent="-342900" fontAlgn="auto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ArticZymes</a:t>
            </a:r>
            <a:r>
              <a:rPr lang="nb-N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Technologies ASA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spunnet ut av Biotech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Pharmacon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 4 ansatte. Selskapet har lite kostnader og stort salg. I dag er de 30 personer, og er en suksess med verdensklasse produkter under morselskapet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ArcticZymes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Technologies ASA. A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ksene steg 798% i 2020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 fontAlgn="auto" hangingPunct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MABIT har vært utløsende for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ArcticZymes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flere av deres suksessprodukter slik som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UNG og HL-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dsDnase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AZ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proteinase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og HL-SAN. Selskapet er per i dag involvert i flere MABIT-prosjekter i samarbeid med UiT. </a:t>
            </a:r>
          </a:p>
          <a:p>
            <a:pPr marL="742950" indent="-285750" fontAlgn="auto" hangingPunct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MABIT er tilpasset nordnorske problemstillinger og prosjekter som er små og tidlig stadium. MABIT støtter prosjektene med risikokapital – før andre, slik som Forskningsrådet er klare for å finansierer prosjektene.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65D03-EF66-4B1A-9721-37EC33D8427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7444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Fornøyde brukere.</a:t>
            </a:r>
          </a:p>
          <a:p>
            <a:r>
              <a:rPr lang="nb-NO" dirty="0"/>
              <a:t>Små midler har MABIT en funksjon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Uttalelser fra brukere av MABIT (sitater fra evalueringer):</a:t>
            </a:r>
          </a:p>
          <a:p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”MABIT fyller en faglig nisje og bidrar til å bygge bru mellom FoU og næringsliv”</a:t>
            </a:r>
          </a:p>
          <a:p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”Midlene vi får fra MABIT finansierer samhandlingsprosjekter mellom industri og FoU.</a:t>
            </a:r>
          </a:p>
          <a:p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MABIT har større funksjon på dette området enn hva pengestrømmen skulle tilsi.”</a:t>
            </a:r>
          </a:p>
          <a:p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”MABIT er et meget godt lavbyråkratisk program som bidrar til å løse problemstillinger som</a:t>
            </a:r>
          </a:p>
          <a:p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ikke passer inn i eller er for små for det generelle virkemiddelapparatet”.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A8ED-4CA0-4CD7-B3A0-847A9AB6130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7518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100" dirty="0"/>
          </a:p>
          <a:p>
            <a:r>
              <a:rPr lang="nb-NO" sz="1100" dirty="0"/>
              <a:t>To eksterne evalueringer</a:t>
            </a:r>
          </a:p>
          <a:p>
            <a:r>
              <a:rPr lang="nb-NO" sz="1100" dirty="0"/>
              <a:t>Begge evalueringene gode</a:t>
            </a:r>
          </a:p>
          <a:p>
            <a:pPr marL="0" indent="0">
              <a:buNone/>
            </a:pPr>
            <a:r>
              <a:rPr lang="nb-NO" sz="11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1998-2001 </a:t>
            </a:r>
          </a:p>
          <a:p>
            <a:pPr marL="0" indent="0">
              <a:buNone/>
            </a:pPr>
            <a:r>
              <a:rPr lang="nb-NO" sz="11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b-NO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«Et enzym for regional næringsvekst», Høgskolen i Agder</a:t>
            </a:r>
          </a:p>
          <a:p>
            <a:endParaRPr lang="nb-NO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nb-NO" sz="11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2002-2007</a:t>
            </a:r>
            <a:r>
              <a:rPr lang="nb-NO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nb-NO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«Små ressurser - store utfordringer», NIFU-</a:t>
            </a:r>
            <a:r>
              <a:rPr lang="nb-NO" sz="1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Step</a:t>
            </a:r>
            <a:r>
              <a:rPr lang="nb-NO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(Nordisk institutt for studier</a:t>
            </a:r>
            <a:r>
              <a:rPr lang="nb-NO" sz="1100" i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av </a:t>
            </a:r>
            <a:r>
              <a:rPr lang="nb-NO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innovasjon,</a:t>
            </a:r>
            <a:r>
              <a:rPr lang="nb-NO" sz="1100" i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forskning og utdanning)</a:t>
            </a:r>
            <a:endParaRPr lang="nb-NO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2002-2007</a:t>
            </a:r>
            <a:r>
              <a:rPr lang="nb-NO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«</a:t>
            </a:r>
            <a:r>
              <a:rPr lang="nb-NO" sz="1100" dirty="0"/>
              <a:t>Små ressurser - store utfordringer»</a:t>
            </a:r>
            <a:endParaRPr lang="nb-NO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Mabit fremstår som et veldrevet program, i all hovedsak gis positive vurderinger fra fagmiljø og næringsliv. </a:t>
            </a:r>
            <a:r>
              <a:rPr lang="nb-NO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 med </a:t>
            </a:r>
            <a:r>
              <a:rPr lang="nb-NO" sz="11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usikker/uforutsigbar økonomi/ kortsiktig finansiering / sårbare</a:t>
            </a:r>
            <a:endParaRPr lang="nb-NO" sz="11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 for ny evaluering, men det var ikke ønskelig med ny evaluering FKD.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«Periode</a:t>
            </a:r>
            <a:r>
              <a:rPr lang="nb-NO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3» gjennomført e</a:t>
            </a:r>
            <a:r>
              <a:rPr lang="nb-NO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genevaluering av programmet </a:t>
            </a:r>
            <a:r>
              <a:rPr lang="nb-NO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pga. økonomiske situasjon (kostnad 0,5 MNOK)</a:t>
            </a:r>
          </a:p>
          <a:p>
            <a:pPr marL="0" indent="0">
              <a:buNone/>
            </a:pPr>
            <a:r>
              <a:rPr lang="nb-NO" sz="1100" b="1" dirty="0"/>
              <a:t>2009-2012 (gjentatt for 2012-2014)</a:t>
            </a:r>
            <a:r>
              <a:rPr lang="nb-NO" sz="1100" dirty="0"/>
              <a:t>	</a:t>
            </a:r>
          </a:p>
          <a:p>
            <a:pPr marL="0" indent="0">
              <a:buNone/>
            </a:pPr>
            <a:r>
              <a:rPr lang="nb-NO" sz="1100" dirty="0"/>
              <a:t>	Egenevaluering av programmet</a:t>
            </a:r>
          </a:p>
          <a:p>
            <a:pPr marL="0" indent="0">
              <a:buNone/>
            </a:pPr>
            <a:r>
              <a:rPr lang="nb-NO" sz="1100" dirty="0"/>
              <a:t>	Spørreundersøkelse - prosjekter avsluttet 2009-2012/13 og 2012-2014</a:t>
            </a:r>
          </a:p>
          <a:p>
            <a:pPr marL="0" indent="0">
              <a:buNone/>
            </a:pPr>
            <a:r>
              <a:rPr lang="nb-NO" sz="1100" dirty="0"/>
              <a:t>	Svar fra 83 % (49 av 59 prosjekter) for perioden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Måling</a:t>
            </a:r>
            <a:r>
              <a:rPr lang="nb-NO" sz="11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effekter av MABIT</a:t>
            </a:r>
            <a:endParaRPr lang="nb-NO" sz="11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Mabit er igangsetting/initiering av større prosjekter.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Effektene kommer noen år etter som følge av oppfølgingsprosjekter.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11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ikke gjennomført uten midler fra MABIT</a:t>
            </a:r>
            <a:endParaRPr lang="nb-NO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nb-NO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Prosjektet avsluttet /</a:t>
            </a:r>
            <a:r>
              <a:rPr lang="nb-NO" sz="11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nb-NO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nnet, spesifiser: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bedriften gikk konkurs,	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Firma ble solgt og videreførte ikke prosjektet her, men fortsatte  i annen konstellasjon, med endret mål.	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Produktet ble lagt på is	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Prosjektleder sluttet –tap av kompetanse</a:t>
            </a:r>
            <a:endParaRPr lang="nb-NO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Jobber med å finne videre finansiering	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Videreføres  med intern finansiering</a:t>
            </a:r>
            <a:r>
              <a:rPr lang="nb-NO" sz="11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bedriften</a:t>
            </a:r>
            <a:r>
              <a:rPr lang="nb-NO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	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nb-NO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A8ED-4CA0-4CD7-B3A0-847A9AB6130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5547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altLang="nb-NO" dirty="0"/>
              <a:t>Ta kontakt ved spørsmål og motta </a:t>
            </a:r>
            <a:r>
              <a:rPr lang="nb-NO" altLang="nb-NO" dirty="0" err="1"/>
              <a:t>MABITs</a:t>
            </a:r>
            <a:r>
              <a:rPr lang="nb-NO" altLang="nb-NO" dirty="0"/>
              <a:t> nyhetsbrev for info om utlysninger og hvilke prosjekter som har mottatt støtte</a:t>
            </a:r>
          </a:p>
          <a:p>
            <a:endParaRPr lang="nb-NO" altLang="nb-NO" dirty="0"/>
          </a:p>
          <a:p>
            <a:r>
              <a:rPr lang="nb-NO" altLang="nb-NO" dirty="0"/>
              <a:t>Neste søknadsfrist 17. juni</a:t>
            </a:r>
          </a:p>
        </p:txBody>
      </p:sp>
      <p:sp>
        <p:nvSpPr>
          <p:cNvPr id="266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89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9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9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9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F9EC81-16DC-4403-8E71-8FDCD690270B}" type="slidenum">
              <a:rPr lang="nb-NO" altLang="nb-NO" smtClean="0"/>
              <a:pPr eaLnBrk="1" hangingPunct="1"/>
              <a:t>15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97890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F7659D-64A7-4510-8418-27AE1FAF52E7}" type="slidenum">
              <a:rPr lang="nb-NO" altLang="nb-NO" sz="1100" smtClean="0"/>
              <a:pPr eaLnBrk="1" hangingPunct="1">
                <a:spcBef>
                  <a:spcPct val="0"/>
                </a:spcBef>
              </a:pPr>
              <a:t>16</a:t>
            </a:fld>
            <a:endParaRPr lang="nb-NO" altLang="nb-NO" sz="11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222" y="5498929"/>
            <a:ext cx="4816726" cy="5210197"/>
          </a:xfrm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  <a:p>
            <a:pPr eaLnBrk="1" hangingPunct="1"/>
            <a:endParaRPr lang="en-GB" altLang="nb-NO" dirty="0"/>
          </a:p>
          <a:p>
            <a:pPr eaLnBrk="1" hangingPunct="1"/>
            <a:endParaRPr lang="en-GB" altLang="nb-NO" dirty="0"/>
          </a:p>
        </p:txBody>
      </p:sp>
    </p:spTree>
    <p:extLst>
      <p:ext uri="{BB962C8B-B14F-4D97-AF65-F5344CB8AC3E}">
        <p14:creationId xmlns:p14="http://schemas.microsoft.com/office/powerpoint/2010/main" val="4303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Nordnorsk initiativ. </a:t>
            </a:r>
          </a:p>
          <a:p>
            <a:pPr marL="171450" indent="-171450">
              <a:buFontTx/>
              <a:buChar char="-"/>
            </a:pPr>
            <a:r>
              <a:rPr lang="nb-NO" sz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Bidra til økt verdiskapning i fiskeri- og havbruksnæring og i bioteknologisk industri.  </a:t>
            </a:r>
          </a:p>
          <a:p>
            <a:pPr marL="171450" indent="-171450">
              <a:buFontTx/>
              <a:buChar char="-"/>
            </a:pPr>
            <a:r>
              <a:rPr lang="nb-NO" dirty="0"/>
              <a:t>Forskning – Skape kunnskapsplattform for initiering av ny industri og </a:t>
            </a:r>
            <a:r>
              <a:rPr lang="nb-NO" dirty="0" err="1"/>
              <a:t>komptansebygging</a:t>
            </a:r>
            <a:r>
              <a:rPr lang="nb-NO" baseline="0" dirty="0"/>
              <a:t>.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Styrking av fagmiljø og næringsliv.</a:t>
            </a:r>
            <a:endParaRPr lang="nb-NO" sz="1200" baseline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+mn-cs"/>
            </a:endParaRPr>
          </a:p>
          <a:p>
            <a:pPr marL="171450" indent="-171450">
              <a:buFontTx/>
              <a:buChar char="-"/>
            </a:pPr>
            <a:endParaRPr lang="nb-NO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Tx/>
              <a:buChar char="-"/>
            </a:pPr>
            <a:r>
              <a:rPr lang="nb-NO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Godt fundamentert med få justeringer. (satsinger organisering og virke)</a:t>
            </a:r>
            <a:endParaRPr lang="nb-NO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Realisering av 3 av regjeringens strategier; Hav-, bioøkonomistrategi,</a:t>
            </a:r>
            <a:r>
              <a:rPr lang="nb-NO" sz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/>
              <a:t>Nordområdestrategi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- «Regjeringen vil gjøre </a:t>
            </a:r>
            <a:r>
              <a:rPr lang="nb-NO" b="1" dirty="0"/>
              <a:t>Nord-Norge</a:t>
            </a:r>
            <a:r>
              <a:rPr lang="nb-NO" dirty="0"/>
              <a:t> til en av landets mest skapende og bærekraftige regioner»</a:t>
            </a:r>
          </a:p>
          <a:p>
            <a:endParaRPr lang="nb-NO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Behovet for å utvikling i nord. </a:t>
            </a:r>
          </a:p>
          <a:p>
            <a:pPr marL="171450" indent="-171450">
              <a:buFontTx/>
              <a:buChar char="-"/>
            </a:pP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Stort behov for kompetanse, ny kunnskap, og derav risikovillig kapital</a:t>
            </a:r>
          </a:p>
          <a:p>
            <a:endParaRPr lang="nb-N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(Tromsømiljø gikk sammen) om å etablere et anvendt forskningsprogram innen marin bioteknologi.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Eksterne evalueringer var gode – gode vurderinger fra fagmiljø og næring. (</a:t>
            </a:r>
            <a:r>
              <a:rPr lang="nb-NO" sz="1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1998-2001, 2002-2007</a:t>
            </a:r>
            <a:r>
              <a:rPr lang="nb-NO" sz="1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nb-NO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65D03-EF66-4B1A-9721-37EC33D8427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67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b="0" baseline="0" dirty="0"/>
              <a:t>Tidligere og nyere rapporter fra bl.a. SINTEF og HI viser potensialet i marine næringer nasjonalt og ser spesifikt på NN hvor over halvparten av den potensielle veksten foreligg.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sz="1000" b="0" baseline="0" dirty="0"/>
              <a:t>Potensialet beskrevet i rapportene fra 2012 og 2013 og senere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/>
              <a:t>Verdiskapning basert på produktive hav 2050 (2012)- SINTEF på oppdrag fra DKNVS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000" baseline="0" dirty="0"/>
              <a:t>Sektoranalyse for de marine næringer i Nord-Norge (2013) –kunnskapsinnhenting, SINTEF, Norut og HI</a:t>
            </a:r>
            <a:endParaRPr lang="nb-NO" sz="100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Biobaserte verdikjeder – Veikart for fremtidens næringsliv. SINTEF, 2019</a:t>
            </a:r>
            <a:endParaRPr lang="nb-NO" sz="10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0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Segmentene biomarin industri og nye marine næringer avhenger av forskningsdreven utvikling for verdiskapning </a:t>
            </a:r>
          </a:p>
          <a:p>
            <a:endParaRPr lang="nb-NO" sz="10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MABIT er Katalysator.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A8ED-4CA0-4CD7-B3A0-847A9AB6130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872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Spleiselag– Samfinansiering av statlige og regionale aktører</a:t>
            </a:r>
          </a:p>
          <a:p>
            <a:endParaRPr lang="nb-NO" dirty="0"/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Endringer i forbindelse med regionreformen. </a:t>
            </a:r>
          </a:p>
          <a:p>
            <a:r>
              <a:rPr lang="nb-NO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Samfunnslløftet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er private midler, har gjort at MABIT også kan gjøre utlysninger som er annerledes. 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- 100% til oppstartsbedrifter.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B512D-5B36-4DF3-8E27-E4DCF0C7AD5B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379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Gir penger til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små, tidligfase- verifiseringsprosjekter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utløsende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muliggjøre igangsetting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 prosjektene.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Viktig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kvalifiseringsarena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nordnorske prosjekter.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Teste ut ideer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skaffer data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er avgjørende for å kvalifisere prosjektet og bringe det videre til neste virkemiddel. </a:t>
            </a:r>
          </a:p>
          <a:p>
            <a:pPr lvl="0"/>
            <a:r>
              <a:rPr lang="nb-NO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risikoavlastning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før man eventuelt igangsetter et storskala-prosjekt – skaffe «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proof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Maks støtte 1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2 år (tommelfingerregel).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MABIT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tetter hull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virkemiddelapparatet.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Hyppige utlysninger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4-5 i året. 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Hurtig tilgang til kapital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 alltid ligge en utlysning i nær framtid.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>
                <a:cs typeface="Calibri" panose="020F0502020204030204" pitchFamily="34" charset="0"/>
              </a:rPr>
              <a:t>Rask regional avgjørelse av søknader (</a:t>
            </a:r>
            <a:r>
              <a:rPr lang="nb-NO" dirty="0" err="1">
                <a:cs typeface="Calibri" panose="020F0502020204030204" pitchFamily="34" charset="0"/>
              </a:rPr>
              <a:t>ca</a:t>
            </a:r>
            <a:r>
              <a:rPr lang="nb-NO" dirty="0">
                <a:cs typeface="Calibri" panose="020F0502020204030204" pitchFamily="34" charset="0"/>
              </a:rPr>
              <a:t> 6 uker)</a:t>
            </a:r>
            <a:endParaRPr lang="nb-NO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senke terskelen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å sette i gang prosjekter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mellom FoU og næringsliv -NFR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5D03-EF66-4B1A-9721-37EC33D8427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29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satsningsområder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Økt verdiskapning fra marin biomasse 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nb-NO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utnyttelse av m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arint</a:t>
            </a:r>
            <a:r>
              <a:rPr lang="nb-NO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restråstoff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verdiskapning gjennom prosessering og uthenting av høyverdige komponenter  som proteiner, peptider oljer. </a:t>
            </a:r>
          </a:p>
          <a:p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Stort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potensiale for økt verdiskapning ved å gå fra fôrproduksjon -til mer verdifulle produkter for human sektor</a:t>
            </a:r>
          </a:p>
          <a:p>
            <a:pPr>
              <a:spcAft>
                <a:spcPts val="600"/>
              </a:spcAft>
            </a:pPr>
            <a:r>
              <a:rPr lang="nb-NO" sz="1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(Marine oljer, bioplastikk, proteiner og peptider med helseeffekt.</a:t>
            </a:r>
          </a:p>
          <a:p>
            <a:pPr>
              <a:spcAft>
                <a:spcPts val="600"/>
              </a:spcAft>
            </a:pPr>
            <a:r>
              <a:rPr lang="nb-NO" sz="1200" dirty="0">
                <a:solidFill>
                  <a:schemeClr val="accent1">
                    <a:lumMod val="50000"/>
                  </a:schemeClr>
                </a:solidFill>
              </a:rPr>
              <a:t>Innsekter, alger og mikrobiomasse til marin høyverdig produkter fra oppdrettsslam)</a:t>
            </a:r>
          </a:p>
          <a:p>
            <a:endParaRPr lang="nb-NO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Bioprospektering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leting etter interessante biomolekyler fra det marine miljø. Inkluderer gener og bioaktive forbindelser i levende organismer til ulike formål innen bl.a. medisin, mat og prosessindustri.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gjerne i andre marine organismer enn fiskerienes verdikjede.</a:t>
            </a:r>
          </a:p>
          <a:p>
            <a:pPr>
              <a:spcAft>
                <a:spcPts val="600"/>
              </a:spcAft>
            </a:pPr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 som - Bioaktive </a:t>
            </a:r>
            <a:r>
              <a:rPr lang="nb-NO" sz="1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peptider med helseeffekt og andre applikasjoner;</a:t>
            </a:r>
            <a:endParaRPr lang="nb-NO" sz="1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nb-NO" sz="1200" dirty="0">
                <a:solidFill>
                  <a:schemeClr val="accent1">
                    <a:lumMod val="50000"/>
                  </a:schemeClr>
                </a:solidFill>
              </a:rPr>
              <a:t>Metodeutvikling / metagenomanalyser. Enzymer og antioksidanter</a:t>
            </a:r>
            <a:endParaRPr lang="nb-NO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b-NO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Akvakultur 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fiskehelse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fiskevelferd prosjekter- Diagnostikk Utvikling av vaksiner mot virus og andre sykdommer.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Behov for å redusere lusenivået hos laks.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Bedre fòr til oppdrett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Oppdrett av nye arter. Med fokus på slike som er relevant for Nord-Norge. Steinbit, tang og tare, kongekrabbe, skjell, kråkeboller etc.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b-NO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MABIT er også åpen for 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Bioteknologi andre sektorer </a:t>
            </a:r>
            <a:r>
              <a:rPr lang="nb-NO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>
                <a:solidFill>
                  <a:schemeClr val="accent1">
                    <a:lumMod val="50000"/>
                  </a:schemeClr>
                </a:solidFill>
              </a:rPr>
              <a:t>Uttrykksystemer</a:t>
            </a:r>
            <a:r>
              <a:rPr lang="nb-NO" sz="1200" dirty="0">
                <a:solidFill>
                  <a:schemeClr val="accent1">
                    <a:lumMod val="50000"/>
                  </a:schemeClr>
                </a:solidFill>
              </a:rPr>
              <a:t>, medisinsk bioteknologi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nb-NO" sz="1200" dirty="0">
                <a:solidFill>
                  <a:schemeClr val="accent1">
                    <a:lumMod val="50000"/>
                  </a:schemeClr>
                </a:solidFill>
              </a:rPr>
              <a:t>diagnostiske verktøy,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1200" dirty="0">
                <a:solidFill>
                  <a:schemeClr val="accent1">
                    <a:lumMod val="50000"/>
                  </a:schemeClr>
                </a:solidFill>
              </a:rPr>
              <a:t>høyverdiprodukt fra restråstoff fra rein</a:t>
            </a:r>
            <a:endParaRPr lang="nb-NO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A8ED-4CA0-4CD7-B3A0-847A9AB6130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76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dirty="0"/>
              <a:t>MABIT sitt virkningsområde – TRL3-6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dirty="0"/>
              <a:t>– Støtter ikke grunnforskning. Må finnes noen </a:t>
            </a:r>
            <a:r>
              <a:rPr lang="nb-NO" dirty="0" err="1"/>
              <a:t>indikative</a:t>
            </a:r>
            <a:r>
              <a:rPr lang="nb-NO" dirty="0"/>
              <a:t> data.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b-NO" dirty="0"/>
              <a:t>Kan søkes om mindre prosjekt «pilot» dersom det er veldig god ide/teori og veldig tidlig.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A8ED-4CA0-4CD7-B3A0-847A9AB6130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59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F7659D-64A7-4510-8418-27AE1FAF52E7}" type="slidenum">
              <a:rPr lang="nb-NO" altLang="nb-NO" sz="1100" smtClean="0"/>
              <a:pPr eaLnBrk="1" hangingPunct="1">
                <a:spcBef>
                  <a:spcPct val="0"/>
                </a:spcBef>
              </a:pPr>
              <a:t>8</a:t>
            </a:fld>
            <a:endParaRPr lang="nb-NO" altLang="nb-NO" sz="11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0951" y="5056486"/>
            <a:ext cx="4853803" cy="4790986"/>
          </a:xfrm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  <a:p>
            <a:pPr eaLnBrk="1" hangingPunct="1"/>
            <a:endParaRPr lang="en-GB" altLang="nb-NO" dirty="0"/>
          </a:p>
          <a:p>
            <a:pPr eaLnBrk="1" hangingPunct="1"/>
            <a:endParaRPr lang="en-GB" altLang="nb-NO" dirty="0"/>
          </a:p>
        </p:txBody>
      </p:sp>
    </p:spTree>
    <p:extLst>
      <p:ext uri="{BB962C8B-B14F-4D97-AF65-F5344CB8AC3E}">
        <p14:creationId xmlns:p14="http://schemas.microsoft.com/office/powerpoint/2010/main" val="3377807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defTabSz="889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F7659D-64A7-4510-8418-27AE1FAF52E7}" type="slidenum">
              <a:rPr lang="nb-NO" altLang="nb-NO" sz="1100" smtClean="0"/>
              <a:pPr eaLnBrk="1" hangingPunct="1">
                <a:spcBef>
                  <a:spcPct val="0"/>
                </a:spcBef>
              </a:pPr>
              <a:t>9</a:t>
            </a:fld>
            <a:endParaRPr lang="nb-NO" altLang="nb-NO" sz="11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222" y="5498929"/>
            <a:ext cx="4816726" cy="5210197"/>
          </a:xfrm>
          <a:noFill/>
        </p:spPr>
        <p:txBody>
          <a:bodyPr/>
          <a:lstStyle/>
          <a:p>
            <a:pPr eaLnBrk="1" hangingPunct="1"/>
            <a:r>
              <a:rPr lang="en-GB" altLang="nb-NO" dirty="0" err="1"/>
              <a:t>Kriterier</a:t>
            </a:r>
            <a:r>
              <a:rPr lang="en-GB" altLang="nb-NO" dirty="0"/>
              <a:t>, </a:t>
            </a:r>
            <a:r>
              <a:rPr lang="en-GB" altLang="nb-NO" dirty="0" err="1"/>
              <a:t>hvem</a:t>
            </a:r>
            <a:r>
              <a:rPr lang="en-GB" altLang="nb-NO" dirty="0"/>
              <a:t> </a:t>
            </a:r>
            <a:r>
              <a:rPr lang="en-GB" altLang="nb-NO" dirty="0" err="1"/>
              <a:t>kan</a:t>
            </a:r>
            <a:r>
              <a:rPr lang="en-GB" altLang="nb-NO" dirty="0"/>
              <a:t> </a:t>
            </a:r>
            <a:r>
              <a:rPr lang="en-GB" altLang="nb-NO" dirty="0" err="1"/>
              <a:t>søke</a:t>
            </a:r>
            <a:r>
              <a:rPr lang="en-GB" altLang="nb-NO" dirty="0"/>
              <a:t>:</a:t>
            </a:r>
          </a:p>
          <a:p>
            <a:pPr eaLnBrk="1" hangingPunct="1"/>
            <a:r>
              <a:rPr lang="en-GB" altLang="nb-NO" dirty="0" err="1"/>
              <a:t>Søkere</a:t>
            </a:r>
            <a:r>
              <a:rPr lang="en-GB" altLang="nb-NO" dirty="0"/>
              <a:t> </a:t>
            </a:r>
            <a:r>
              <a:rPr lang="en-GB" altLang="nb-NO" dirty="0" err="1"/>
              <a:t>må</a:t>
            </a:r>
            <a:r>
              <a:rPr lang="en-GB" altLang="nb-NO" dirty="0"/>
              <a:t> ha </a:t>
            </a:r>
            <a:r>
              <a:rPr lang="en-GB" altLang="nb-NO" dirty="0" err="1"/>
              <a:t>nordnorsk</a:t>
            </a:r>
            <a:r>
              <a:rPr lang="en-GB" altLang="nb-NO" dirty="0"/>
              <a:t> </a:t>
            </a:r>
            <a:r>
              <a:rPr lang="en-GB" altLang="nb-NO" dirty="0" err="1"/>
              <a:t>forankring</a:t>
            </a:r>
            <a:endParaRPr lang="en-GB" altLang="nb-NO" dirty="0"/>
          </a:p>
          <a:p>
            <a:pPr eaLnBrk="1" hangingPunct="1"/>
            <a:r>
              <a:rPr lang="en-GB" altLang="nb-NO" dirty="0" err="1"/>
              <a:t>Selskaper</a:t>
            </a:r>
            <a:r>
              <a:rPr lang="en-GB" altLang="nb-NO" dirty="0"/>
              <a:t> </a:t>
            </a:r>
            <a:r>
              <a:rPr lang="en-GB" altLang="nb-NO" dirty="0" err="1"/>
              <a:t>som</a:t>
            </a:r>
            <a:r>
              <a:rPr lang="en-GB" altLang="nb-NO" dirty="0"/>
              <a:t> </a:t>
            </a:r>
            <a:r>
              <a:rPr lang="en-GB" altLang="nb-NO" dirty="0" err="1"/>
              <a:t>knytter</a:t>
            </a:r>
            <a:r>
              <a:rPr lang="en-GB" altLang="nb-NO" dirty="0"/>
              <a:t> </a:t>
            </a:r>
            <a:r>
              <a:rPr lang="en-GB" altLang="nb-NO" dirty="0" err="1"/>
              <a:t>til</a:t>
            </a:r>
            <a:r>
              <a:rPr lang="en-GB" altLang="nb-NO" dirty="0"/>
              <a:t> </a:t>
            </a:r>
            <a:r>
              <a:rPr lang="en-GB" altLang="nb-NO" dirty="0" err="1"/>
              <a:t>seg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forskningskompetanse</a:t>
            </a:r>
            <a:r>
              <a:rPr lang="en-GB" altLang="nb-NO" baseline="0" dirty="0"/>
              <a:t>. - </a:t>
            </a:r>
            <a:r>
              <a:rPr lang="en-GB" altLang="nb-NO" baseline="0" dirty="0" err="1"/>
              <a:t>Selskapene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må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bidra</a:t>
            </a:r>
            <a:r>
              <a:rPr lang="en-GB" altLang="nb-NO" baseline="0" dirty="0"/>
              <a:t> med minimum 50% </a:t>
            </a:r>
            <a:r>
              <a:rPr lang="en-GB" altLang="nb-NO" baseline="0" dirty="0" err="1"/>
              <a:t>av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innsatsen</a:t>
            </a:r>
            <a:r>
              <a:rPr lang="en-GB" altLang="nb-NO" baseline="0" dirty="0"/>
              <a:t>. </a:t>
            </a:r>
          </a:p>
          <a:p>
            <a:pPr eaLnBrk="1" hangingPunct="1"/>
            <a:endParaRPr lang="en-GB" altLang="nb-NO" baseline="0" dirty="0"/>
          </a:p>
          <a:p>
            <a:pPr eaLnBrk="1" hangingPunct="1"/>
            <a:r>
              <a:rPr lang="en-GB" altLang="nb-NO" baseline="0" dirty="0" err="1"/>
              <a:t>Oppfinnelser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fra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forskningsistitusjon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kan</a:t>
            </a:r>
            <a:r>
              <a:rPr lang="en-GB" altLang="nb-NO" baseline="0" dirty="0"/>
              <a:t> MABIT </a:t>
            </a:r>
            <a:r>
              <a:rPr lang="en-GB" altLang="nb-NO" baseline="0" dirty="0" err="1"/>
              <a:t>støtte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inntil</a:t>
            </a:r>
            <a:r>
              <a:rPr lang="en-GB" altLang="nb-NO" baseline="0" dirty="0"/>
              <a:t> 100% - </a:t>
            </a:r>
            <a:r>
              <a:rPr lang="en-GB" altLang="nb-NO" baseline="0" dirty="0" err="1"/>
              <a:t>hvis</a:t>
            </a:r>
            <a:r>
              <a:rPr lang="en-GB" altLang="nb-NO" baseline="0" dirty="0"/>
              <a:t> den </a:t>
            </a:r>
            <a:r>
              <a:rPr lang="en-GB" altLang="nb-NO" baseline="0" dirty="0" err="1"/>
              <a:t>har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kommersielt</a:t>
            </a:r>
            <a:r>
              <a:rPr lang="en-GB" altLang="nb-NO" baseline="0" dirty="0"/>
              <a:t>/</a:t>
            </a:r>
            <a:r>
              <a:rPr lang="en-GB" altLang="nb-NO" baseline="0" dirty="0" err="1"/>
              <a:t>industrielt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potensial</a:t>
            </a:r>
            <a:r>
              <a:rPr lang="en-GB" altLang="nb-NO" baseline="0" dirty="0"/>
              <a:t> </a:t>
            </a:r>
          </a:p>
          <a:p>
            <a:pPr eaLnBrk="1" hangingPunct="1"/>
            <a:endParaRPr lang="en-GB" altLang="nb-NO" baseline="0" dirty="0"/>
          </a:p>
          <a:p>
            <a:pPr eaLnBrk="1" hangingPunct="1"/>
            <a:r>
              <a:rPr lang="en-GB" altLang="nb-NO" baseline="0" dirty="0" err="1"/>
              <a:t>Også</a:t>
            </a:r>
            <a:r>
              <a:rPr lang="en-GB" altLang="nb-NO" baseline="0" dirty="0"/>
              <a:t> et </a:t>
            </a:r>
            <a:r>
              <a:rPr lang="en-GB" altLang="nb-NO" baseline="0" dirty="0" err="1"/>
              <a:t>kriterie</a:t>
            </a:r>
            <a:r>
              <a:rPr lang="en-GB" altLang="nb-NO" baseline="0" dirty="0"/>
              <a:t> at en </a:t>
            </a:r>
            <a:r>
              <a:rPr lang="en-GB" altLang="nb-NO" baseline="0" dirty="0" err="1"/>
              <a:t>av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partnerene</a:t>
            </a:r>
            <a:r>
              <a:rPr lang="en-GB" altLang="nb-NO" baseline="0" dirty="0"/>
              <a:t> I </a:t>
            </a:r>
            <a:r>
              <a:rPr lang="en-GB" altLang="nb-NO" baseline="0" dirty="0" err="1"/>
              <a:t>prosjektet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må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være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i</a:t>
            </a:r>
            <a:r>
              <a:rPr lang="en-GB" altLang="nb-NO" baseline="0" dirty="0"/>
              <a:t> Nord-Norge. </a:t>
            </a:r>
            <a:r>
              <a:rPr lang="en-GB" altLang="nb-NO" baseline="0" dirty="0" err="1"/>
              <a:t>Kan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være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søkere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utenfor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regionen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samarbeid</a:t>
            </a:r>
            <a:r>
              <a:rPr lang="en-GB" altLang="nb-NO" baseline="0" dirty="0"/>
              <a:t> med Nord-</a:t>
            </a:r>
            <a:r>
              <a:rPr lang="en-GB" altLang="nb-NO" baseline="0" dirty="0" err="1"/>
              <a:t>norske</a:t>
            </a:r>
            <a:r>
              <a:rPr lang="en-GB" altLang="nb-NO" baseline="0" dirty="0"/>
              <a:t> </a:t>
            </a:r>
            <a:r>
              <a:rPr lang="en-GB" altLang="nb-NO" baseline="0" dirty="0" err="1"/>
              <a:t>aktører</a:t>
            </a:r>
            <a:r>
              <a:rPr lang="en-GB" altLang="nb-NO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Viktig å se på hva blir igjen i Nord-Norge i form av ny/økt kompetanse, arbeidsplasser.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 NN aktørene kan samarbeide med hvem de vil. Tilgang til eller skaffe nøkkelkompetanse eller på annenmåte en verdifull samarbeidspartner utenfor regionen.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Må være forskning og det må være bioteknologi</a:t>
            </a:r>
          </a:p>
          <a:p>
            <a:pPr eaLnBrk="1" hangingPunct="1"/>
            <a:endParaRPr lang="en-GB" altLang="nb-NO" dirty="0"/>
          </a:p>
          <a:p>
            <a:pPr eaLnBrk="1" hangingPunct="1"/>
            <a:endParaRPr lang="en-GB" altLang="nb-NO" dirty="0"/>
          </a:p>
        </p:txBody>
      </p:sp>
    </p:spTree>
    <p:extLst>
      <p:ext uri="{BB962C8B-B14F-4D97-AF65-F5344CB8AC3E}">
        <p14:creationId xmlns:p14="http://schemas.microsoft.com/office/powerpoint/2010/main" val="298328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57F-783E-4881-8F72-D205339F0B73}" type="datetimeFigureOut">
              <a:rPr lang="nb-NO" smtClean="0"/>
              <a:t>30.06.2021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D678-5C45-4AB0-8239-64394B976F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506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57F-783E-4881-8F72-D205339F0B73}" type="datetimeFigureOut">
              <a:rPr lang="nb-NO" smtClean="0"/>
              <a:t>30.06.2021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D678-5C45-4AB0-8239-64394B976F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60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57F-783E-4881-8F72-D205339F0B73}" type="datetimeFigureOut">
              <a:rPr lang="nb-NO" smtClean="0"/>
              <a:t>30.06.2021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D678-5C45-4AB0-8239-64394B976F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09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57F-783E-4881-8F72-D205339F0B73}" type="datetimeFigureOut">
              <a:rPr lang="nb-NO" smtClean="0"/>
              <a:t>30.06.2021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D678-5C45-4AB0-8239-64394B976F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94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57F-783E-4881-8F72-D205339F0B73}" type="datetimeFigureOut">
              <a:rPr lang="nb-NO" smtClean="0"/>
              <a:t>30.06.2021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D678-5C45-4AB0-8239-64394B976F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43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57F-783E-4881-8F72-D205339F0B73}" type="datetimeFigureOut">
              <a:rPr lang="nb-NO" smtClean="0"/>
              <a:t>30.06.2021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D678-5C45-4AB0-8239-64394B976F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0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57F-783E-4881-8F72-D205339F0B73}" type="datetimeFigureOut">
              <a:rPr lang="nb-NO" smtClean="0"/>
              <a:t>30.06.2021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D678-5C45-4AB0-8239-64394B976F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97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57F-783E-4881-8F72-D205339F0B73}" type="datetimeFigureOut">
              <a:rPr lang="nb-NO" smtClean="0"/>
              <a:t>30.06.2021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D678-5C45-4AB0-8239-64394B976F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36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57F-783E-4881-8F72-D205339F0B73}" type="datetimeFigureOut">
              <a:rPr lang="nb-NO" smtClean="0"/>
              <a:t>30.06.2021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D678-5C45-4AB0-8239-64394B976F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6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57F-783E-4881-8F72-D205339F0B73}" type="datetimeFigureOut">
              <a:rPr lang="nb-NO" smtClean="0"/>
              <a:t>30.06.2021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D678-5C45-4AB0-8239-64394B976F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08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57F-783E-4881-8F72-D205339F0B73}" type="datetimeFigureOut">
              <a:rPr lang="nb-NO" smtClean="0"/>
              <a:t>30.06.2021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D678-5C45-4AB0-8239-64394B976F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9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D57F-783E-4881-8F72-D205339F0B73}" type="datetimeFigureOut">
              <a:rPr lang="nb-NO" smtClean="0"/>
              <a:t>30.06.2021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D678-5C45-4AB0-8239-64394B976F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217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3" b="43592"/>
          <a:stretch/>
        </p:blipFill>
        <p:spPr>
          <a:xfrm>
            <a:off x="0" y="0"/>
            <a:ext cx="4585487" cy="180022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293261"/>
            <a:ext cx="8379905" cy="311788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184232" y="6266917"/>
            <a:ext cx="161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www.mabit.no</a:t>
            </a:r>
          </a:p>
        </p:txBody>
      </p:sp>
    </p:spTree>
    <p:extLst>
      <p:ext uri="{BB962C8B-B14F-4D97-AF65-F5344CB8AC3E}">
        <p14:creationId xmlns:p14="http://schemas.microsoft.com/office/powerpoint/2010/main" val="12469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199" y="0"/>
            <a:ext cx="8229600" cy="922114"/>
          </a:xfrm>
        </p:spPr>
        <p:txBody>
          <a:bodyPr/>
          <a:lstStyle/>
          <a:p>
            <a:r>
              <a:rPr lang="nb-NO" b="1" dirty="0"/>
              <a:t>MABIT-styret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63213" y="1018318"/>
            <a:ext cx="8229600" cy="4946139"/>
          </a:xfrm>
        </p:spPr>
        <p:txBody>
          <a:bodyPr>
            <a:normAutofit lnSpcReduction="10000"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nb-NO" sz="1900" b="1" dirty="0"/>
              <a:t>Ragnhild Dragøy, Forskningsleder bioteknologi, </a:t>
            </a:r>
            <a:r>
              <a:rPr lang="nb-NO" sz="1900" b="1" dirty="0" err="1"/>
              <a:t>Nofima</a:t>
            </a:r>
            <a:r>
              <a:rPr lang="nb-NO" sz="1900" b="1" dirty="0"/>
              <a:t> (Styreleder)</a:t>
            </a: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nb-NO" sz="1900" b="1" dirty="0"/>
              <a:t> Mette Sørensen, Professor/Dekan Nord Universitet (Nestleder)</a:t>
            </a: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nb-NO" sz="1900" b="1" dirty="0"/>
              <a:t>Espen Hansen, Professor UiT/Marbio, Tromsø  </a:t>
            </a: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nb-NO" sz="1900" b="1" dirty="0"/>
              <a:t>Jan B. Andersen, CEO </a:t>
            </a:r>
            <a:r>
              <a:rPr lang="nb-NO" sz="1900" b="1" dirty="0" err="1"/>
              <a:t>Njorth</a:t>
            </a:r>
            <a:r>
              <a:rPr lang="nb-NO" sz="1900" b="1" dirty="0"/>
              <a:t> </a:t>
            </a:r>
            <a:r>
              <a:rPr lang="nb-NO" sz="1900" b="1" dirty="0" err="1"/>
              <a:t>Bio</a:t>
            </a:r>
            <a:r>
              <a:rPr lang="nb-NO" sz="1900" b="1" dirty="0"/>
              <a:t> AS</a:t>
            </a: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nb-NO" sz="1900" b="1" dirty="0"/>
              <a:t>Astrid Hilde Myrseth, Daglig leder </a:t>
            </a:r>
            <a:r>
              <a:rPr lang="nb-NO" sz="1900" b="1" dirty="0" err="1"/>
              <a:t>SurViva</a:t>
            </a:r>
            <a:r>
              <a:rPr lang="nb-NO" sz="1900" b="1" dirty="0"/>
              <a:t> AS, Oslo</a:t>
            </a: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nb-NO" sz="1900" b="1" dirty="0"/>
              <a:t>Hanne Benjaminsen, </a:t>
            </a:r>
            <a:r>
              <a:rPr lang="nb-NO" sz="1900" b="1" dirty="0" err="1"/>
              <a:t>Marketing</a:t>
            </a:r>
            <a:r>
              <a:rPr lang="nb-NO" sz="1900" b="1" dirty="0"/>
              <a:t> </a:t>
            </a:r>
            <a:r>
              <a:rPr lang="nb-NO" sz="1900" b="1" dirty="0" err="1"/>
              <a:t>Director</a:t>
            </a:r>
            <a:r>
              <a:rPr lang="nb-NO" sz="1900" b="1" dirty="0"/>
              <a:t>, Cape Fish AS</a:t>
            </a: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nb-NO" sz="1900" b="1" dirty="0"/>
              <a:t>Thomas Stien, Senior rådgiver Innovasjon Norge arktisk</a:t>
            </a: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nb-NO" sz="1900" b="1" dirty="0"/>
              <a:t>Geir Wilhelm Wold, </a:t>
            </a:r>
            <a:r>
              <a:rPr lang="nb-NO" sz="1900" b="1" dirty="0" err="1"/>
              <a:t>Managing</a:t>
            </a:r>
            <a:r>
              <a:rPr lang="nb-NO" sz="1900" b="1" dirty="0"/>
              <a:t> </a:t>
            </a:r>
            <a:r>
              <a:rPr lang="nb-NO" sz="1900" b="1" dirty="0" err="1"/>
              <a:t>Director</a:t>
            </a:r>
            <a:r>
              <a:rPr lang="nb-NO" sz="1900" b="1" dirty="0"/>
              <a:t>, Vesteraalens AS</a:t>
            </a: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endParaRPr lang="nb-NO" sz="1900" b="1" dirty="0"/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nb-NO" sz="1900" b="1" dirty="0"/>
              <a:t>Sekretariatet: Victoria S Paulsen, Daglig leder MABIT-programmet</a:t>
            </a: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endParaRPr lang="nb-NO" sz="1900" b="1" dirty="0"/>
          </a:p>
          <a:p>
            <a:r>
              <a:rPr lang="nb-NO" sz="1900" b="1" dirty="0"/>
              <a:t>Spesialrådgiver Inderjit S Marjara, Norges forskningsråd (observatør)</a:t>
            </a:r>
          </a:p>
          <a:p>
            <a:pPr marL="0" indent="0" fontAlgn="base">
              <a:spcBef>
                <a:spcPts val="0"/>
              </a:spcBef>
              <a:spcAft>
                <a:spcPts val="1200"/>
              </a:spcAft>
              <a:buNone/>
            </a:pPr>
            <a:endParaRPr lang="nb-NO" sz="1900" b="1" dirty="0"/>
          </a:p>
          <a:p>
            <a:endParaRPr lang="nb-NO" sz="1600" dirty="0"/>
          </a:p>
        </p:txBody>
      </p:sp>
      <p:pic>
        <p:nvPicPr>
          <p:cNvPr id="4" name="Plassholder for innho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9" y="5942769"/>
            <a:ext cx="9148441" cy="915231"/>
          </a:xfrm>
          <a:prstGeom prst="rect">
            <a:avLst/>
          </a:prstGeom>
        </p:spPr>
      </p:pic>
      <p:pic>
        <p:nvPicPr>
          <p:cNvPr id="5" name="Plassholder for innhold 8" descr="Et bilde som inneholder tegning&#10;&#10;Automatisk generert beskrivelse">
            <a:extLst>
              <a:ext uri="{FF2B5EF4-FFF2-40B4-BE49-F238E27FC236}">
                <a16:creationId xmlns:a16="http://schemas.microsoft.com/office/drawing/2014/main" id="{4A08FFF5-6A11-42DA-BFAF-DD9E2430E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13" y="4934594"/>
            <a:ext cx="2347982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1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631504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b="1" dirty="0">
                <a:latin typeface="Arial Rounded MT Bold" pitchFamily="34" charset="0"/>
              </a:rPr>
              <a:t>Prosjekter i 2020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330896" y="1110677"/>
            <a:ext cx="85676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41 prosjekter, hvorav 22 brukerstyrte</a:t>
            </a:r>
          </a:p>
          <a:p>
            <a:endParaRPr lang="nb-NO" sz="2000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nb-NO" sz="2000" b="1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Fordelt på fylker:</a:t>
            </a:r>
            <a:endParaRPr lang="nb-NO" sz="20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b-NO" sz="20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Troms (17)		- 4 brukerstyrt, 13 forskerstyrt (3 m/bruker)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sz="20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Nordland (20)	- 14 brukerstyrt, 6 forskerstyrt (4 m/bruker)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sz="20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Finnmark (3)	- 3 brukerstyrte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sz="20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Utenfor Nord-Norge – </a:t>
            </a:r>
            <a:r>
              <a:rPr lang="nb-NO" sz="20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samarb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. Troms(1) 	-1 brukerstyrt</a:t>
            </a:r>
          </a:p>
          <a:p>
            <a:endParaRPr lang="nb-NO" sz="20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nb-NO" sz="2000" b="1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Fordelt på satsningsområder: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sz="20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Bioprospektering (6)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sz="20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Akvakultur og fiskehelse (18)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sz="20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Verdiskapning fra marin biomasse (14)</a:t>
            </a:r>
            <a:endParaRPr lang="nb-NO" sz="24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b-NO" sz="20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Bioteknologi andre sektorer (3)</a:t>
            </a:r>
          </a:p>
        </p:txBody>
      </p:sp>
      <p:pic>
        <p:nvPicPr>
          <p:cNvPr id="7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60" y="5942769"/>
            <a:ext cx="9148441" cy="915231"/>
          </a:xfrm>
        </p:spPr>
      </p:pic>
    </p:spTree>
    <p:extLst>
      <p:ext uri="{BB962C8B-B14F-4D97-AF65-F5344CB8AC3E}">
        <p14:creationId xmlns:p14="http://schemas.microsoft.com/office/powerpoint/2010/main" val="8552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198" y="757092"/>
            <a:ext cx="5419165" cy="961651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bg1">
                    <a:lumMod val="65000"/>
                  </a:schemeClr>
                </a:solidFill>
              </a:rPr>
              <a:t>Virkemiddelapparatet – </a:t>
            </a:r>
            <a:r>
              <a:rPr lang="nb-NO" sz="2400" dirty="0" err="1">
                <a:solidFill>
                  <a:schemeClr val="bg1">
                    <a:lumMod val="65000"/>
                  </a:schemeClr>
                </a:solidFill>
              </a:rPr>
              <a:t>Calanus</a:t>
            </a:r>
            <a:r>
              <a:rPr lang="nb-NO" sz="2400" dirty="0">
                <a:solidFill>
                  <a:schemeClr val="bg1">
                    <a:lumMod val="65000"/>
                  </a:schemeClr>
                </a:solidFill>
              </a:rPr>
              <a:t> AS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2693988" y="2989263"/>
          <a:ext cx="6769100" cy="312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608313"/>
              </p:ext>
            </p:extLst>
          </p:nvPr>
        </p:nvGraphicFramePr>
        <p:xfrm>
          <a:off x="6618932" y="2129510"/>
          <a:ext cx="4342684" cy="373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071449"/>
              </p:ext>
            </p:extLst>
          </p:nvPr>
        </p:nvGraphicFramePr>
        <p:xfrm>
          <a:off x="838198" y="2302227"/>
          <a:ext cx="4660049" cy="287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tel 1">
            <a:extLst>
              <a:ext uri="{FF2B5EF4-FFF2-40B4-BE49-F238E27FC236}">
                <a16:creationId xmlns:a16="http://schemas.microsoft.com/office/drawing/2014/main" id="{6E248DBB-76F3-44F2-9C17-1D32E88DCF4C}"/>
              </a:ext>
            </a:extLst>
          </p:cNvPr>
          <p:cNvSpPr txBox="1">
            <a:spLocks/>
          </p:cNvSpPr>
          <p:nvPr/>
        </p:nvSpPr>
        <p:spPr>
          <a:xfrm>
            <a:off x="6257363" y="757091"/>
            <a:ext cx="5419165" cy="961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 err="1">
                <a:solidFill>
                  <a:schemeClr val="bg1">
                    <a:lumMod val="65000"/>
                  </a:schemeClr>
                </a:solidFill>
              </a:rPr>
              <a:t>Calanus</a:t>
            </a:r>
            <a:r>
              <a:rPr lang="nb-NO" sz="2400" dirty="0">
                <a:solidFill>
                  <a:schemeClr val="bg1">
                    <a:lumMod val="65000"/>
                  </a:schemeClr>
                </a:solidFill>
              </a:rPr>
              <a:t> AS – Prosjekter støttet av MABIT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B5D0C77-9381-4F0B-90C2-8E0E08E77E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229091"/>
              </p:ext>
            </p:extLst>
          </p:nvPr>
        </p:nvGraphicFramePr>
        <p:xfrm>
          <a:off x="6618933" y="2405778"/>
          <a:ext cx="5057595" cy="287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9267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60" y="5942769"/>
            <a:ext cx="9148441" cy="915231"/>
          </a:xfrm>
        </p:spPr>
      </p:pic>
      <p:sp>
        <p:nvSpPr>
          <p:cNvPr id="2" name="Rektangel 1"/>
          <p:cNvSpPr/>
          <p:nvPr/>
        </p:nvSpPr>
        <p:spPr>
          <a:xfrm>
            <a:off x="1749872" y="1124745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nb-NO" sz="3200" b="1" dirty="0">
                <a:solidFill>
                  <a:schemeClr val="accent1">
                    <a:lumMod val="75000"/>
                  </a:schemeClr>
                </a:solidFill>
                <a:latin typeface="Informal Roman" pitchFamily="66" charset="0"/>
              </a:rPr>
              <a:t>«</a:t>
            </a:r>
            <a:r>
              <a:rPr lang="nb-NO" sz="32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Midlene vi får fra MABIT finansierer samhandlingsprosjekter mellom industri og FoU»</a:t>
            </a:r>
          </a:p>
          <a:p>
            <a:pPr>
              <a:buFont typeface="Arial" charset="0"/>
              <a:buNone/>
            </a:pPr>
            <a:endParaRPr lang="nb-NO" sz="3200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>
              <a:buFont typeface="Arial" charset="0"/>
              <a:buNone/>
            </a:pPr>
            <a:r>
              <a:rPr lang="nb-NO" sz="32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«MABIT har større funksjon på dette området enn hva pengestrømmen skulle tilsi.»</a:t>
            </a:r>
          </a:p>
          <a:p>
            <a:pPr>
              <a:spcAft>
                <a:spcPct val="50000"/>
              </a:spcAft>
              <a:buFont typeface="Arial" charset="0"/>
              <a:buNone/>
            </a:pPr>
            <a:endParaRPr lang="nb-N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ct val="50000"/>
              </a:spcAft>
              <a:buFont typeface="Arial" charset="0"/>
              <a:buNone/>
            </a:pPr>
            <a:r>
              <a:rPr lang="nb-NO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(sitat fra evaluering ”Små ressurser – store utfordringer, NIFU-STEP, rapport 2/2008)</a:t>
            </a:r>
          </a:p>
        </p:txBody>
      </p:sp>
    </p:spTree>
    <p:extLst>
      <p:ext uri="{BB962C8B-B14F-4D97-AF65-F5344CB8AC3E}">
        <p14:creationId xmlns:p14="http://schemas.microsoft.com/office/powerpoint/2010/main" val="12567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84" y="1368035"/>
            <a:ext cx="6394316" cy="4541986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78980" y="428284"/>
            <a:ext cx="8229600" cy="1152128"/>
          </a:xfrm>
        </p:spPr>
        <p:txBody>
          <a:bodyPr>
            <a:normAutofit/>
          </a:bodyPr>
          <a:lstStyle/>
          <a:p>
            <a:r>
              <a:rPr lang="nb-NO" sz="3200" b="1" dirty="0"/>
              <a:t>Videreføring /resultater </a:t>
            </a:r>
            <a:br>
              <a:rPr lang="nb-NO" sz="3200" b="1" dirty="0"/>
            </a:br>
            <a:r>
              <a:rPr lang="nb-NO" sz="3200" b="1" dirty="0"/>
              <a:t>av MABIT-prosjekter</a:t>
            </a:r>
          </a:p>
        </p:txBody>
      </p:sp>
      <p:pic>
        <p:nvPicPr>
          <p:cNvPr id="4" name="Plassholder for innhold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60" y="5942769"/>
            <a:ext cx="9148441" cy="91523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775518" y="5569496"/>
            <a:ext cx="3451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* 49 MABIT-prosjekter avsluttet i 2009-2012 </a:t>
            </a:r>
          </a:p>
        </p:txBody>
      </p:sp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402667" y="1738750"/>
          <a:ext cx="61926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9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938838"/>
            <a:ext cx="918051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kstSylinder 6"/>
          <p:cNvSpPr txBox="1">
            <a:spLocks noChangeArrowheads="1"/>
          </p:cNvSpPr>
          <p:nvPr/>
        </p:nvSpPr>
        <p:spPr bwMode="auto">
          <a:xfrm>
            <a:off x="1772444" y="1690688"/>
            <a:ext cx="36004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dirty="0"/>
          </a:p>
          <a:p>
            <a:pPr eaLnBrk="1" hangingPunct="1"/>
            <a:r>
              <a:rPr lang="nb-NO" altLang="nb-NO" b="1" dirty="0"/>
              <a:t>Victoria S. Paulsen</a:t>
            </a:r>
            <a:endParaRPr lang="nb-NO" altLang="nb-NO" dirty="0"/>
          </a:p>
          <a:p>
            <a:r>
              <a:rPr lang="nb-NO" altLang="nb-NO" dirty="0" err="1"/>
              <a:t>PhD</a:t>
            </a:r>
            <a:endParaRPr lang="nb-NO" altLang="nb-NO" dirty="0"/>
          </a:p>
          <a:p>
            <a:r>
              <a:rPr lang="de-DE" altLang="nb-NO" dirty="0" err="1"/>
              <a:t>Daglig</a:t>
            </a:r>
            <a:r>
              <a:rPr lang="de-DE" altLang="nb-NO" dirty="0"/>
              <a:t> </a:t>
            </a:r>
            <a:r>
              <a:rPr lang="de-DE" altLang="nb-NO" dirty="0" err="1"/>
              <a:t>leder</a:t>
            </a:r>
            <a:r>
              <a:rPr lang="de-DE" altLang="nb-NO" dirty="0"/>
              <a:t> MABIT  </a:t>
            </a:r>
          </a:p>
          <a:p>
            <a:endParaRPr lang="nb-NO" altLang="nb-NO" dirty="0"/>
          </a:p>
          <a:p>
            <a:pPr eaLnBrk="1" hangingPunct="1"/>
            <a:r>
              <a:rPr lang="nb-NO" altLang="nb-NO" b="1" dirty="0"/>
              <a:t>victoria@norinnova.no</a:t>
            </a:r>
            <a:endParaRPr lang="nb-NO" altLang="nb-NO" dirty="0"/>
          </a:p>
          <a:p>
            <a:r>
              <a:rPr lang="nb-NO" altLang="nb-NO" dirty="0"/>
              <a:t>Mobil: +47 907 94 606 </a:t>
            </a:r>
          </a:p>
          <a:p>
            <a:endParaRPr lang="nb-NO" altLang="nb-NO" b="1" i="1" u="sng" dirty="0"/>
          </a:p>
          <a:p>
            <a:endParaRPr lang="nb-NO" altLang="nb-NO" dirty="0">
              <a:solidFill>
                <a:srgbClr val="6DBCD1"/>
              </a:solidFill>
            </a:endParaRPr>
          </a:p>
          <a:p>
            <a:endParaRPr lang="nb-NO" altLang="nb-NO" dirty="0">
              <a:solidFill>
                <a:srgbClr val="6DBCD1"/>
              </a:solidFill>
            </a:endParaRPr>
          </a:p>
          <a:p>
            <a:endParaRPr lang="nb-NO" altLang="nb-NO" dirty="0">
              <a:solidFill>
                <a:srgbClr val="6DBCD1"/>
              </a:solidFill>
            </a:endParaRPr>
          </a:p>
          <a:p>
            <a:endParaRPr lang="nb-NO" altLang="nb-NO" dirty="0">
              <a:solidFill>
                <a:srgbClr val="6DBCD1"/>
              </a:solidFill>
            </a:endParaRPr>
          </a:p>
          <a:p>
            <a:pPr eaLnBrk="1" hangingPunct="1"/>
            <a:endParaRPr lang="nb-NO" altLang="nb-NO" b="1" i="1" dirty="0">
              <a:solidFill>
                <a:srgbClr val="6DBCD1"/>
              </a:solidFill>
            </a:endParaRPr>
          </a:p>
          <a:p>
            <a:pPr eaLnBrk="1" hangingPunct="1"/>
            <a:r>
              <a:rPr lang="nb-NO" altLang="nb-NO" b="1" i="1" dirty="0">
                <a:solidFill>
                  <a:srgbClr val="6DBCD1"/>
                </a:solidFill>
              </a:rPr>
              <a:t>www.mabit.no</a:t>
            </a:r>
            <a:endParaRPr lang="nb-NO" altLang="nb-NO" dirty="0">
              <a:solidFill>
                <a:srgbClr val="6DBCD1"/>
              </a:solidFill>
            </a:endParaRPr>
          </a:p>
          <a:p>
            <a:pPr eaLnBrk="1" hangingPunct="1"/>
            <a:endParaRPr lang="nb-NO" altLang="nb-NO" dirty="0"/>
          </a:p>
        </p:txBody>
      </p:sp>
      <p:pic>
        <p:nvPicPr>
          <p:cNvPr id="13318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88913"/>
            <a:ext cx="329088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15366A8-64E6-4C0A-97F3-C1DB6F8B5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714" y="1365276"/>
            <a:ext cx="5470436" cy="3810752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18F8C4D-55A2-4012-AC85-9FA9F36B6598}"/>
              </a:ext>
            </a:extLst>
          </p:cNvPr>
          <p:cNvSpPr txBox="1">
            <a:spLocks noChangeArrowheads="1"/>
          </p:cNvSpPr>
          <p:nvPr/>
        </p:nvSpPr>
        <p:spPr>
          <a:xfrm>
            <a:off x="1132113" y="3981522"/>
            <a:ext cx="3782787" cy="1212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altLang="nb-NO" sz="3600" b="1">
                <a:latin typeface="Montserrat"/>
              </a:rPr>
              <a:t>Neste s</a:t>
            </a:r>
            <a:r>
              <a:rPr lang="nb-NO" altLang="nb-NO" sz="3600" b="1"/>
              <a:t>øknadsfrist:</a:t>
            </a:r>
            <a:br>
              <a:rPr lang="nb-NO" altLang="nb-NO" sz="3600" b="1"/>
            </a:br>
            <a:r>
              <a:rPr lang="nb-NO" altLang="nb-NO" sz="3600" b="1"/>
              <a:t>Torsdag 17. juni</a:t>
            </a:r>
            <a:endParaRPr lang="nb-NO" alt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291168963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2216727"/>
            <a:ext cx="10674927" cy="34445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>
                <a:latin typeface="Montserrat"/>
              </a:rPr>
              <a:t>​Følgende vilkår gjelder:</a:t>
            </a:r>
          </a:p>
          <a:p>
            <a:r>
              <a:rPr lang="nb-NO" dirty="0">
                <a:latin typeface="Montserrat"/>
              </a:rPr>
              <a:t>Skal være etablert bedrift, tidlig fase.</a:t>
            </a:r>
          </a:p>
          <a:p>
            <a:r>
              <a:rPr lang="nb-NO" dirty="0">
                <a:latin typeface="Montserrat"/>
              </a:rPr>
              <a:t>Kan søkes støtte på prosjekter inntil NOK 500.000</a:t>
            </a:r>
          </a:p>
          <a:p>
            <a:r>
              <a:rPr lang="nb-NO" dirty="0">
                <a:latin typeface="Montserrat"/>
              </a:rPr>
              <a:t>Skal være relevant for MABIT programmets satsingsområder og øvrige vilkår</a:t>
            </a:r>
          </a:p>
          <a:p>
            <a:r>
              <a:rPr lang="nb-NO" dirty="0">
                <a:latin typeface="Montserrat"/>
              </a:rPr>
              <a:t>Søknadsfrist 28. oktober</a:t>
            </a:r>
          </a:p>
          <a:p>
            <a:r>
              <a:rPr lang="nb-NO" dirty="0">
                <a:latin typeface="Montserrat"/>
              </a:rPr>
              <a:t>Benytt MABIT </a:t>
            </a:r>
            <a:r>
              <a:rPr lang="nb-NO" dirty="0" err="1">
                <a:latin typeface="Montserrat"/>
              </a:rPr>
              <a:t>søknadsmal</a:t>
            </a:r>
            <a:r>
              <a:rPr lang="nb-NO" dirty="0">
                <a:latin typeface="Montserrat"/>
              </a:rPr>
              <a:t>– alle punktene på søknadsskjema skal fylles ut.</a:t>
            </a:r>
          </a:p>
          <a:p>
            <a:r>
              <a:rPr lang="nb-NO" dirty="0">
                <a:latin typeface="Montserrat"/>
              </a:rPr>
              <a:t>Sendes til mabit@norinnova.no</a:t>
            </a:r>
          </a:p>
          <a:p>
            <a:r>
              <a:rPr lang="nb-NO" dirty="0">
                <a:latin typeface="Montserrat"/>
              </a:rPr>
              <a:t>Merk søknaden MABIT/SNN midler.</a:t>
            </a:r>
          </a:p>
          <a:p>
            <a:pPr marL="0" indent="0">
              <a:buNone/>
            </a:pPr>
            <a:r>
              <a:rPr lang="nb-NO" dirty="0">
                <a:latin typeface="Montserrat"/>
              </a:rPr>
              <a:t> </a:t>
            </a:r>
            <a:br>
              <a:rPr lang="nb-NO" dirty="0">
                <a:latin typeface="Montserrat"/>
              </a:rPr>
            </a:br>
            <a:r>
              <a:rPr lang="nb-NO" dirty="0">
                <a:latin typeface="Montserrat"/>
              </a:rPr>
              <a:t>Framragende ideer vil vektlegges. Disse vil også veies opp mot behov for full-finansiering. Det må begrunnes hvorfor det søkes om 100% prosjektfinansiering.</a:t>
            </a:r>
            <a:endParaRPr lang="nb-NO" sz="1200" i="1" dirty="0"/>
          </a:p>
          <a:p>
            <a:pPr lvl="2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Ø"/>
            </a:pPr>
            <a:endParaRPr lang="en-GB" altLang="nb-NO" sz="1000" dirty="0"/>
          </a:p>
          <a:p>
            <a:pPr marL="1371600" lvl="3" indent="0">
              <a:spcBef>
                <a:spcPct val="0"/>
              </a:spcBef>
              <a:spcAft>
                <a:spcPct val="40000"/>
              </a:spcAft>
              <a:buNone/>
            </a:pPr>
            <a:endParaRPr lang="en-GB" altLang="nb-NO" sz="1400" dirty="0"/>
          </a:p>
          <a:p>
            <a:endParaRPr lang="nb-NO" sz="1800" dirty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540327"/>
            <a:ext cx="10515600" cy="900545"/>
          </a:xfrm>
        </p:spPr>
        <p:txBody>
          <a:bodyPr>
            <a:normAutofit fontScale="90000"/>
          </a:bodyPr>
          <a:lstStyle/>
          <a:p>
            <a:r>
              <a:rPr lang="nb-NO" sz="4000" i="1" dirty="0">
                <a:latin typeface="Montserrat"/>
              </a:rPr>
              <a:t>100% prosjektfinansiering av gode forskningsideer fra små oppstarts bedrifter – ekstraordinær utlysning</a:t>
            </a:r>
            <a:endParaRPr lang="nb-NO" altLang="nb-NO" sz="4000" b="1" dirty="0"/>
          </a:p>
        </p:txBody>
      </p:sp>
      <p:pic>
        <p:nvPicPr>
          <p:cNvPr id="11268" name="Plassholder for innho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5938838"/>
            <a:ext cx="9180513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F45456-F5FE-497C-84CD-7AE833BED35E}"/>
              </a:ext>
            </a:extLst>
          </p:cNvPr>
          <p:cNvSpPr txBox="1">
            <a:spLocks noChangeArrowheads="1"/>
          </p:cNvSpPr>
          <p:nvPr/>
        </p:nvSpPr>
        <p:spPr>
          <a:xfrm>
            <a:off x="917862" y="1440872"/>
            <a:ext cx="10515600" cy="498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b-NO" sz="4000" i="1" dirty="0">
                <a:latin typeface="Montserrat"/>
              </a:rPr>
            </a:br>
            <a:r>
              <a:rPr lang="nb-NO" sz="4000" i="1" dirty="0">
                <a:latin typeface="Montserrat"/>
              </a:rPr>
              <a:t>- samarbeid med Samfunnsløftet ved Sparebanken Nord-Norge</a:t>
            </a:r>
            <a:endParaRPr lang="nb-NO" altLang="nb-NO" sz="4000" b="1" dirty="0"/>
          </a:p>
        </p:txBody>
      </p:sp>
    </p:spTree>
    <p:extLst>
      <p:ext uri="{BB962C8B-B14F-4D97-AF65-F5344CB8AC3E}">
        <p14:creationId xmlns:p14="http://schemas.microsoft.com/office/powerpoint/2010/main" val="66600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21" descr="Et bilde som inneholder gul, svømme, bord, fargerik&#10;&#10;Automatisk generert beskrivelse">
            <a:extLst>
              <a:ext uri="{FF2B5EF4-FFF2-40B4-BE49-F238E27FC236}">
                <a16:creationId xmlns:a16="http://schemas.microsoft.com/office/drawing/2014/main" id="{503DF763-CDFE-4A81-AF9C-802F6FF37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7" b="-1"/>
          <a:stretch/>
        </p:blipFill>
        <p:spPr>
          <a:xfrm>
            <a:off x="20" y="1021"/>
            <a:ext cx="12191980" cy="685595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E5BA84E-6C41-4EA2-965B-B55A6F5E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97" y="3549650"/>
            <a:ext cx="5059245" cy="761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MABITs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hovedmål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8" name="Picture 8" descr="http://www.jakobarvola.com/wp-content/uploads/2012/01/rekeskall.jpg">
            <a:extLst>
              <a:ext uri="{FF2B5EF4-FFF2-40B4-BE49-F238E27FC236}">
                <a16:creationId xmlns:a16="http://schemas.microsoft.com/office/drawing/2014/main" id="{2654D844-AC45-4A59-AF06-285B717D3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6" r="31316" b="-2"/>
          <a:stretch/>
        </p:blipFill>
        <p:spPr bwMode="auto">
          <a:xfrm>
            <a:off x="-6" y="457200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arasittsjorose">
            <a:extLst>
              <a:ext uri="{FF2B5EF4-FFF2-40B4-BE49-F238E27FC236}">
                <a16:creationId xmlns:a16="http://schemas.microsoft.com/office/drawing/2014/main" id="{B389A7CC-4F6D-4D28-A84B-ACDB2C6AB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5" r="11762" b="-3"/>
          <a:stretch/>
        </p:blipFill>
        <p:spPr bwMode="auto">
          <a:xfrm>
            <a:off x="2142899" y="4572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lassholder for innhold 4" descr="Et bilde som inneholder innendørs, bygning, tog, bord&#10;&#10;Automatisk generert beskrivelse">
            <a:extLst>
              <a:ext uri="{FF2B5EF4-FFF2-40B4-BE49-F238E27FC236}">
                <a16:creationId xmlns:a16="http://schemas.microsoft.com/office/drawing/2014/main" id="{13FC84A9-3D04-4542-9FD3-6C64E22CD0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8" r="5101" b="-2"/>
          <a:stretch/>
        </p:blipFill>
        <p:spPr>
          <a:xfrm>
            <a:off x="5540368" y="4572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49" name="Content Placeholder 49">
            <a:extLst>
              <a:ext uri="{FF2B5EF4-FFF2-40B4-BE49-F238E27FC236}">
                <a16:creationId xmlns:a16="http://schemas.microsoft.com/office/drawing/2014/main" id="{F018AB41-9BD0-4769-B0C3-B2821ED08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440" y="4111066"/>
            <a:ext cx="6682154" cy="28529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1000" dirty="0"/>
          </a:p>
          <a:p>
            <a:pPr marL="342900">
              <a:spcBef>
                <a:spcPts val="1800"/>
              </a:spcBef>
              <a:spcAft>
                <a:spcPts val="2400"/>
              </a:spcAft>
            </a:pPr>
            <a:r>
              <a:rPr lang="en-US" sz="2000" dirty="0" err="1"/>
              <a:t>Bidra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økt</a:t>
            </a:r>
            <a:r>
              <a:rPr lang="en-US" sz="2000" dirty="0"/>
              <a:t> </a:t>
            </a:r>
            <a:r>
              <a:rPr lang="en-US" sz="2000" dirty="0" err="1"/>
              <a:t>verdiskapning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fiskeri</a:t>
            </a:r>
            <a:r>
              <a:rPr lang="en-US" sz="2000" dirty="0"/>
              <a:t>- og </a:t>
            </a:r>
            <a:r>
              <a:rPr lang="en-US" sz="2000" dirty="0" err="1"/>
              <a:t>havbruksnæring</a:t>
            </a:r>
            <a:r>
              <a:rPr lang="en-US" sz="2000" dirty="0"/>
              <a:t> og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bioteknologisk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. </a:t>
            </a:r>
          </a:p>
          <a:p>
            <a:pPr marL="342900">
              <a:spcAft>
                <a:spcPts val="2400"/>
              </a:spcAft>
            </a:pPr>
            <a:r>
              <a:rPr lang="en-US" sz="2000" dirty="0" err="1"/>
              <a:t>Virke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aktiv</a:t>
            </a:r>
            <a:r>
              <a:rPr lang="en-US" sz="2000" dirty="0"/>
              <a:t> </a:t>
            </a:r>
            <a:r>
              <a:rPr lang="en-US" sz="2000" dirty="0" err="1"/>
              <a:t>pådriver</a:t>
            </a:r>
            <a:r>
              <a:rPr lang="en-US" sz="2000" dirty="0"/>
              <a:t> og </a:t>
            </a:r>
            <a:r>
              <a:rPr lang="en-US" sz="2000" dirty="0" err="1"/>
              <a:t>koordinator</a:t>
            </a:r>
            <a:r>
              <a:rPr lang="en-US" sz="2000" dirty="0"/>
              <a:t> for </a:t>
            </a:r>
            <a:r>
              <a:rPr lang="en-US" sz="2000" dirty="0" err="1"/>
              <a:t>styrking</a:t>
            </a:r>
            <a:r>
              <a:rPr lang="en-US" sz="2000" dirty="0"/>
              <a:t> av </a:t>
            </a:r>
            <a:r>
              <a:rPr lang="en-US" sz="2000" dirty="0" err="1"/>
              <a:t>FoU</a:t>
            </a:r>
            <a:r>
              <a:rPr lang="en-US" sz="2000" dirty="0"/>
              <a:t> og </a:t>
            </a:r>
            <a:r>
              <a:rPr lang="en-US" sz="2000" dirty="0" err="1"/>
              <a:t>næringsutvikling</a:t>
            </a:r>
            <a:r>
              <a:rPr lang="en-US" sz="2000" dirty="0"/>
              <a:t> med </a:t>
            </a:r>
            <a:r>
              <a:rPr lang="en-US" sz="2000" dirty="0" err="1"/>
              <a:t>hovedvekt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marin</a:t>
            </a:r>
            <a:r>
              <a:rPr lang="en-US" sz="2000" dirty="0"/>
              <a:t> </a:t>
            </a:r>
            <a:r>
              <a:rPr lang="en-US" sz="2000" dirty="0" err="1"/>
              <a:t>bioteknologi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Nord-Norge.</a:t>
            </a:r>
          </a:p>
        </p:txBody>
      </p:sp>
      <p:pic>
        <p:nvPicPr>
          <p:cNvPr id="5" name="Picture 2" descr="http://www.tekna.no/portal/pls/portal/docs/1/3695327.JPG">
            <a:extLst>
              <a:ext uri="{FF2B5EF4-FFF2-40B4-BE49-F238E27FC236}">
                <a16:creationId xmlns:a16="http://schemas.microsoft.com/office/drawing/2014/main" id="{D35D0FF7-30A0-46D5-8669-15452E0EC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3" r="15304" b="1"/>
          <a:stretch/>
        </p:blipFill>
        <p:spPr bwMode="auto">
          <a:xfrm>
            <a:off x="7223619" y="354965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ssholder for innhold 23" descr="Et bilde som inneholder person, mat, holder, mann&#10;&#10;Automatisk generert beskrivelse">
            <a:extLst>
              <a:ext uri="{FF2B5EF4-FFF2-40B4-BE49-F238E27FC236}">
                <a16:creationId xmlns:a16="http://schemas.microsoft.com/office/drawing/2014/main" id="{CD2A8C7B-1ED1-4E84-B1CA-A584ED70CD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4" r="25357" b="-2"/>
          <a:stretch/>
        </p:blipFill>
        <p:spPr>
          <a:xfrm>
            <a:off x="10593636" y="3484282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426464" y="0"/>
                </a:moveTo>
                <a:cubicBezTo>
                  <a:pt x="1475702" y="0"/>
                  <a:pt x="1524358" y="2495"/>
                  <a:pt x="1572312" y="7365"/>
                </a:cubicBezTo>
                <a:lnTo>
                  <a:pt x="1598364" y="11341"/>
                </a:lnTo>
                <a:lnTo>
                  <a:pt x="1598364" y="2841587"/>
                </a:lnTo>
                <a:lnTo>
                  <a:pt x="1572312" y="2845563"/>
                </a:lnTo>
                <a:cubicBezTo>
                  <a:pt x="1524358" y="2850433"/>
                  <a:pt x="1475702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E54BB3D-A9CD-4AE5-B037-10BAF2D17E92}"/>
              </a:ext>
            </a:extLst>
          </p:cNvPr>
          <p:cNvSpPr txBox="1"/>
          <p:nvPr/>
        </p:nvSpPr>
        <p:spPr>
          <a:xfrm>
            <a:off x="10835923" y="6509907"/>
            <a:ext cx="1356057" cy="34809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nb-NO" sz="1300" dirty="0">
                <a:solidFill>
                  <a:srgbClr val="FFFFFF"/>
                </a:solidFill>
              </a:rPr>
              <a:t>Foto: </a:t>
            </a:r>
            <a:r>
              <a:rPr lang="nb-NO" sz="1300" dirty="0" err="1">
                <a:solidFill>
                  <a:srgbClr val="FFFFFF"/>
                </a:solidFill>
              </a:rPr>
              <a:t>Nofima</a:t>
            </a:r>
            <a:endParaRPr lang="nb-NO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6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6" y="872827"/>
            <a:ext cx="4752527" cy="49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3344327" y="1345"/>
            <a:ext cx="6176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Potensiale for marin verdiskapning 2050</a:t>
            </a:r>
          </a:p>
        </p:txBody>
      </p:sp>
      <p:pic>
        <p:nvPicPr>
          <p:cNvPr id="7" name="Plassholder for innhold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942770"/>
            <a:ext cx="9148441" cy="915231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3380658" y="5681159"/>
            <a:ext cx="2672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DKNVS/NTVA rapport 2012 / </a:t>
            </a:r>
            <a:r>
              <a:rPr lang="nb-NO" sz="1100" dirty="0" err="1"/>
              <a:t>BioVerdi</a:t>
            </a:r>
            <a:r>
              <a:rPr lang="nb-NO" sz="1100" dirty="0"/>
              <a:t> 2014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6303524" y="1327961"/>
            <a:ext cx="5569548" cy="4353198"/>
            <a:chOff x="1619672" y="1268760"/>
            <a:chExt cx="5402289" cy="400737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9" t="9970" r="75186" b="18931"/>
            <a:stretch/>
          </p:blipFill>
          <p:spPr bwMode="auto">
            <a:xfrm>
              <a:off x="1619672" y="1268760"/>
              <a:ext cx="1463819" cy="40073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72" t="9970" b="18931"/>
            <a:stretch/>
          </p:blipFill>
          <p:spPr bwMode="auto">
            <a:xfrm>
              <a:off x="2987824" y="1268760"/>
              <a:ext cx="4034137" cy="4007371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sp>
        <p:nvSpPr>
          <p:cNvPr id="2" name="TekstSylinder 1"/>
          <p:cNvSpPr txBox="1"/>
          <p:nvPr/>
        </p:nvSpPr>
        <p:spPr>
          <a:xfrm>
            <a:off x="4108148" y="1671701"/>
            <a:ext cx="23626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Marine alger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r>
              <a:rPr lang="nb-NO" sz="1200" dirty="0"/>
              <a:t>Marine ingredienser / Bioteknologi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r>
              <a:rPr lang="nb-NO" sz="1200" dirty="0"/>
              <a:t>Havbruk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909841" y="5688204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Kilde: </a:t>
            </a:r>
            <a:r>
              <a:rPr lang="nb-NO" sz="1100" dirty="0">
                <a:latin typeface="Arial Narrow" panose="020B0606020202030204" pitchFamily="34" charset="0"/>
              </a:rPr>
              <a:t>SINTEF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8812539" y="5658726"/>
            <a:ext cx="3381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latin typeface="Arial Narrow" panose="020B0606020202030204" pitchFamily="34" charset="0"/>
              </a:rPr>
              <a:t>«Sektoranalyse for marine næringer i Nord-Norge», 2013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264596" y="524565"/>
            <a:ext cx="284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Norge totalt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8098857" y="524565"/>
            <a:ext cx="284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Nord-Norge</a:t>
            </a:r>
          </a:p>
        </p:txBody>
      </p:sp>
    </p:spTree>
    <p:extLst>
      <p:ext uri="{BB962C8B-B14F-4D97-AF65-F5344CB8AC3E}">
        <p14:creationId xmlns:p14="http://schemas.microsoft.com/office/powerpoint/2010/main" val="42671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e 8" descr="Beskrivelse: O:\Markedsføring\Logoer\Sponsorer m.m\NordlandF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38" y="3612421"/>
            <a:ext cx="3385717" cy="101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207568" y="260649"/>
            <a:ext cx="77768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3200" b="1" dirty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MABIT programmet er finansiert av:</a:t>
            </a:r>
            <a:endParaRPr lang="nb-NO" sz="1600" dirty="0"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8" name="Plassholder for innhold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969287"/>
            <a:ext cx="9148441" cy="915231"/>
          </a:xfrm>
          <a:prstGeom prst="rect">
            <a:avLst/>
          </a:prstGeom>
        </p:spPr>
      </p:pic>
      <p:pic>
        <p:nvPicPr>
          <p:cNvPr id="2050" name="Picture 2" descr="http://www.jobbnorge.no/logos/1328/NFD2CB00_570x100px_73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4" y="1866402"/>
            <a:ext cx="5607096" cy="98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18A54A93-2F28-4121-866B-4BA052CA9FD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7" y="3657601"/>
            <a:ext cx="5607096" cy="101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1CBF6994-9B2C-4F65-B3EE-A56BB5AB5C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41" y="1775273"/>
            <a:ext cx="4279001" cy="11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 err="1"/>
              <a:t>MABITs</a:t>
            </a:r>
            <a:r>
              <a:rPr lang="nb-NO" sz="2400" b="1" dirty="0"/>
              <a:t> funksjon som virkemiddel i kritisk fase i forskning og bedrifters livssyklus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1081491" y="1318377"/>
            <a:ext cx="10321462" cy="4018695"/>
            <a:chOff x="82378" y="1861751"/>
            <a:chExt cx="10321462" cy="4018695"/>
          </a:xfrm>
        </p:grpSpPr>
        <p:cxnSp>
          <p:nvCxnSpPr>
            <p:cNvPr id="4" name="Rett linje 3"/>
            <p:cNvCxnSpPr/>
            <p:nvPr/>
          </p:nvCxnSpPr>
          <p:spPr>
            <a:xfrm>
              <a:off x="789393" y="2166229"/>
              <a:ext cx="41189" cy="33033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Rett linje 4"/>
            <p:cNvCxnSpPr/>
            <p:nvPr/>
          </p:nvCxnSpPr>
          <p:spPr>
            <a:xfrm flipH="1">
              <a:off x="830582" y="5432854"/>
              <a:ext cx="8280467" cy="144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kstSylinder 15"/>
            <p:cNvSpPr txBox="1"/>
            <p:nvPr/>
          </p:nvSpPr>
          <p:spPr>
            <a:xfrm>
              <a:off x="82378" y="1861751"/>
              <a:ext cx="1556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Resultat</a:t>
              </a:r>
            </a:p>
          </p:txBody>
        </p:sp>
        <p:sp>
          <p:nvSpPr>
            <p:cNvPr id="17" name="TekstSylinder 16"/>
            <p:cNvSpPr txBox="1"/>
            <p:nvPr/>
          </p:nvSpPr>
          <p:spPr>
            <a:xfrm>
              <a:off x="8295503" y="5511114"/>
              <a:ext cx="1392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Tid (år)</a:t>
              </a:r>
            </a:p>
          </p:txBody>
        </p:sp>
        <p:sp>
          <p:nvSpPr>
            <p:cNvPr id="18" name="TekstSylinder 17"/>
            <p:cNvSpPr txBox="1"/>
            <p:nvPr/>
          </p:nvSpPr>
          <p:spPr>
            <a:xfrm>
              <a:off x="578778" y="4337209"/>
              <a:ext cx="2121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Grunnforskning</a:t>
              </a:r>
            </a:p>
          </p:txBody>
        </p:sp>
        <p:sp>
          <p:nvSpPr>
            <p:cNvPr id="19" name="TekstSylinder 18"/>
            <p:cNvSpPr txBox="1"/>
            <p:nvPr/>
          </p:nvSpPr>
          <p:spPr>
            <a:xfrm>
              <a:off x="2848700" y="4335015"/>
              <a:ext cx="1239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Idéfase</a:t>
              </a:r>
            </a:p>
          </p:txBody>
        </p:sp>
        <p:sp>
          <p:nvSpPr>
            <p:cNvPr id="20" name="TekstSylinder 19"/>
            <p:cNvSpPr txBox="1"/>
            <p:nvPr/>
          </p:nvSpPr>
          <p:spPr>
            <a:xfrm>
              <a:off x="4089950" y="4335015"/>
              <a:ext cx="1239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Utvikling</a:t>
              </a: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5617974" y="4398318"/>
              <a:ext cx="1621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Vekst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6583679" y="4335015"/>
              <a:ext cx="1711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Konsolidering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8128000" y="4356554"/>
              <a:ext cx="2275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Omstilling</a:t>
              </a:r>
            </a:p>
          </p:txBody>
        </p:sp>
        <p:grpSp>
          <p:nvGrpSpPr>
            <p:cNvPr id="30" name="Gruppe 29"/>
            <p:cNvGrpSpPr/>
            <p:nvPr/>
          </p:nvGrpSpPr>
          <p:grpSpPr>
            <a:xfrm>
              <a:off x="3704116" y="3389293"/>
              <a:ext cx="3088570" cy="338554"/>
              <a:chOff x="1293224" y="6207383"/>
              <a:chExt cx="1294359" cy="477537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grpSpPr>
          <p:sp>
            <p:nvSpPr>
              <p:cNvPr id="31" name="Avrundet rektangel 30"/>
              <p:cNvSpPr/>
              <p:nvPr/>
            </p:nvSpPr>
            <p:spPr>
              <a:xfrm>
                <a:off x="1293224" y="6266625"/>
                <a:ext cx="1097280" cy="36930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624189" y="6207383"/>
                <a:ext cx="963394" cy="47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/>
                  <a:t>Seed Funds</a:t>
                </a:r>
              </a:p>
            </p:txBody>
          </p:sp>
        </p:grpSp>
        <p:sp>
          <p:nvSpPr>
            <p:cNvPr id="36" name="TekstSylinder 35"/>
            <p:cNvSpPr txBox="1"/>
            <p:nvPr/>
          </p:nvSpPr>
          <p:spPr>
            <a:xfrm>
              <a:off x="2848700" y="5447317"/>
              <a:ext cx="374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0</a:t>
              </a:r>
            </a:p>
          </p:txBody>
        </p:sp>
        <p:sp>
          <p:nvSpPr>
            <p:cNvPr id="37" name="TekstSylinder 36"/>
            <p:cNvSpPr txBox="1"/>
            <p:nvPr/>
          </p:nvSpPr>
          <p:spPr>
            <a:xfrm>
              <a:off x="3754421" y="5469602"/>
              <a:ext cx="374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38" name="TekstSylinder 37"/>
            <p:cNvSpPr txBox="1"/>
            <p:nvPr/>
          </p:nvSpPr>
          <p:spPr>
            <a:xfrm>
              <a:off x="4649122" y="5469602"/>
              <a:ext cx="374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4</a:t>
              </a:r>
            </a:p>
          </p:txBody>
        </p:sp>
        <p:sp>
          <p:nvSpPr>
            <p:cNvPr id="39" name="TekstSylinder 38"/>
            <p:cNvSpPr txBox="1"/>
            <p:nvPr/>
          </p:nvSpPr>
          <p:spPr>
            <a:xfrm>
              <a:off x="1897330" y="5456539"/>
              <a:ext cx="374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-2</a:t>
              </a:r>
            </a:p>
          </p:txBody>
        </p:sp>
        <p:sp>
          <p:nvSpPr>
            <p:cNvPr id="40" name="TekstSylinder 39"/>
            <p:cNvSpPr txBox="1"/>
            <p:nvPr/>
          </p:nvSpPr>
          <p:spPr>
            <a:xfrm>
              <a:off x="5527747" y="5484988"/>
              <a:ext cx="374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6</a:t>
              </a:r>
            </a:p>
          </p:txBody>
        </p:sp>
        <p:grpSp>
          <p:nvGrpSpPr>
            <p:cNvPr id="41" name="Gruppe 40"/>
            <p:cNvGrpSpPr/>
            <p:nvPr/>
          </p:nvGrpSpPr>
          <p:grpSpPr>
            <a:xfrm>
              <a:off x="2236191" y="3735287"/>
              <a:ext cx="2218247" cy="338554"/>
              <a:chOff x="1293224" y="6207383"/>
              <a:chExt cx="1144458" cy="477537"/>
            </a:xfrm>
          </p:grpSpPr>
          <p:sp>
            <p:nvSpPr>
              <p:cNvPr id="42" name="Avrundet rektangel 41"/>
              <p:cNvSpPr/>
              <p:nvPr/>
            </p:nvSpPr>
            <p:spPr>
              <a:xfrm>
                <a:off x="1293224" y="6266625"/>
                <a:ext cx="1097280" cy="36930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3" name="TekstSylinder 42"/>
              <p:cNvSpPr txBox="1"/>
              <p:nvPr/>
            </p:nvSpPr>
            <p:spPr>
              <a:xfrm>
                <a:off x="1474288" y="6207383"/>
                <a:ext cx="963394" cy="47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/>
                  <a:t>     Pre-seed</a:t>
                </a:r>
              </a:p>
            </p:txBody>
          </p:sp>
        </p:grpSp>
        <p:grpSp>
          <p:nvGrpSpPr>
            <p:cNvPr id="44" name="Gruppe 43"/>
            <p:cNvGrpSpPr/>
            <p:nvPr/>
          </p:nvGrpSpPr>
          <p:grpSpPr>
            <a:xfrm>
              <a:off x="1403953" y="4063712"/>
              <a:ext cx="2313604" cy="338554"/>
              <a:chOff x="1293224" y="6207383"/>
              <a:chExt cx="1261040" cy="477537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grpSpPr>
          <p:sp>
            <p:nvSpPr>
              <p:cNvPr id="45" name="Avrundet rektangel 44"/>
              <p:cNvSpPr/>
              <p:nvPr/>
            </p:nvSpPr>
            <p:spPr>
              <a:xfrm>
                <a:off x="1293224" y="6266625"/>
                <a:ext cx="1097280" cy="36930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6" name="TekstSylinder 45"/>
              <p:cNvSpPr txBox="1"/>
              <p:nvPr/>
            </p:nvSpPr>
            <p:spPr>
              <a:xfrm>
                <a:off x="1590870" y="6207383"/>
                <a:ext cx="963394" cy="47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/>
                  <a:t>NRC/IN</a:t>
                </a:r>
              </a:p>
            </p:txBody>
          </p:sp>
        </p:grpSp>
        <p:grpSp>
          <p:nvGrpSpPr>
            <p:cNvPr id="47" name="Gruppe 46"/>
            <p:cNvGrpSpPr/>
            <p:nvPr/>
          </p:nvGrpSpPr>
          <p:grpSpPr>
            <a:xfrm>
              <a:off x="4583370" y="3034901"/>
              <a:ext cx="2966948" cy="338554"/>
              <a:chOff x="1293224" y="6207383"/>
              <a:chExt cx="1180432" cy="477537"/>
            </a:xfrm>
          </p:grpSpPr>
          <p:sp>
            <p:nvSpPr>
              <p:cNvPr id="48" name="Avrundet rektangel 47"/>
              <p:cNvSpPr/>
              <p:nvPr/>
            </p:nvSpPr>
            <p:spPr>
              <a:xfrm>
                <a:off x="1293224" y="6266625"/>
                <a:ext cx="1097280" cy="36930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9" name="TekstSylinder 48"/>
              <p:cNvSpPr txBox="1"/>
              <p:nvPr/>
            </p:nvSpPr>
            <p:spPr>
              <a:xfrm>
                <a:off x="1510262" y="6207383"/>
                <a:ext cx="963394" cy="47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/>
                  <a:t>Private investors</a:t>
                </a:r>
              </a:p>
            </p:txBody>
          </p:sp>
        </p:grpSp>
        <p:grpSp>
          <p:nvGrpSpPr>
            <p:cNvPr id="50" name="Gruppe 49"/>
            <p:cNvGrpSpPr/>
            <p:nvPr/>
          </p:nvGrpSpPr>
          <p:grpSpPr>
            <a:xfrm>
              <a:off x="6035271" y="2680893"/>
              <a:ext cx="2019073" cy="338554"/>
              <a:chOff x="1293224" y="6207383"/>
              <a:chExt cx="1097280" cy="477537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grpSpPr>
          <p:sp>
            <p:nvSpPr>
              <p:cNvPr id="51" name="Avrundet rektangel 50"/>
              <p:cNvSpPr/>
              <p:nvPr/>
            </p:nvSpPr>
            <p:spPr>
              <a:xfrm>
                <a:off x="1293224" y="6266625"/>
                <a:ext cx="1097280" cy="36930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2" name="TekstSylinder 51"/>
              <p:cNvSpPr txBox="1"/>
              <p:nvPr/>
            </p:nvSpPr>
            <p:spPr>
              <a:xfrm>
                <a:off x="1405813" y="6207383"/>
                <a:ext cx="963394" cy="47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/>
                  <a:t>Venture </a:t>
                </a:r>
                <a:r>
                  <a:rPr lang="nb-NO" sz="1600" b="1" dirty="0" err="1"/>
                  <a:t>funds</a:t>
                </a:r>
                <a:r>
                  <a:rPr lang="nb-NO" sz="1600" b="1" dirty="0"/>
                  <a:t>/PE</a:t>
                </a:r>
              </a:p>
            </p:txBody>
          </p:sp>
        </p:grpSp>
        <p:grpSp>
          <p:nvGrpSpPr>
            <p:cNvPr id="53" name="Gruppe 52"/>
            <p:cNvGrpSpPr/>
            <p:nvPr/>
          </p:nvGrpSpPr>
          <p:grpSpPr>
            <a:xfrm>
              <a:off x="652029" y="3742511"/>
              <a:ext cx="920989" cy="338554"/>
              <a:chOff x="1293224" y="6207383"/>
              <a:chExt cx="1097280" cy="477537"/>
            </a:xfr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grpSpPr>
          <p:sp>
            <p:nvSpPr>
              <p:cNvPr id="54" name="Avrundet rektangel 53"/>
              <p:cNvSpPr/>
              <p:nvPr/>
            </p:nvSpPr>
            <p:spPr>
              <a:xfrm>
                <a:off x="1293224" y="6266625"/>
                <a:ext cx="1097280" cy="36930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5" name="TekstSylinder 54"/>
              <p:cNvSpPr txBox="1"/>
              <p:nvPr/>
            </p:nvSpPr>
            <p:spPr>
              <a:xfrm>
                <a:off x="1427110" y="6207383"/>
                <a:ext cx="963394" cy="47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>
                    <a:solidFill>
                      <a:schemeClr val="bg1"/>
                    </a:solidFill>
                  </a:rPr>
                  <a:t>MABIT</a:t>
                </a:r>
              </a:p>
            </p:txBody>
          </p:sp>
        </p:grpSp>
        <p:grpSp>
          <p:nvGrpSpPr>
            <p:cNvPr id="60" name="Gruppe 59"/>
            <p:cNvGrpSpPr/>
            <p:nvPr/>
          </p:nvGrpSpPr>
          <p:grpSpPr>
            <a:xfrm>
              <a:off x="2005088" y="3411812"/>
              <a:ext cx="920989" cy="338554"/>
              <a:chOff x="1140000" y="6207383"/>
              <a:chExt cx="1097280" cy="477537"/>
            </a:xfr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grpSpPr>
          <p:sp>
            <p:nvSpPr>
              <p:cNvPr id="61" name="Avrundet rektangel 60"/>
              <p:cNvSpPr/>
              <p:nvPr/>
            </p:nvSpPr>
            <p:spPr>
              <a:xfrm>
                <a:off x="1140000" y="6266625"/>
                <a:ext cx="1097280" cy="36930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2" name="TekstSylinder 61"/>
              <p:cNvSpPr txBox="1"/>
              <p:nvPr/>
            </p:nvSpPr>
            <p:spPr>
              <a:xfrm>
                <a:off x="1235579" y="6207383"/>
                <a:ext cx="963394" cy="47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>
                    <a:solidFill>
                      <a:schemeClr val="bg1"/>
                    </a:solidFill>
                  </a:rPr>
                  <a:t>MABIT</a:t>
                </a:r>
              </a:p>
            </p:txBody>
          </p:sp>
        </p:grpSp>
        <p:grpSp>
          <p:nvGrpSpPr>
            <p:cNvPr id="63" name="Gruppe 62"/>
            <p:cNvGrpSpPr/>
            <p:nvPr/>
          </p:nvGrpSpPr>
          <p:grpSpPr>
            <a:xfrm>
              <a:off x="3167231" y="3045528"/>
              <a:ext cx="920989" cy="338554"/>
              <a:chOff x="1293224" y="6207383"/>
              <a:chExt cx="1097280" cy="477537"/>
            </a:xfr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grpSpPr>
          <p:sp>
            <p:nvSpPr>
              <p:cNvPr id="64" name="Avrundet rektangel 63"/>
              <p:cNvSpPr/>
              <p:nvPr/>
            </p:nvSpPr>
            <p:spPr>
              <a:xfrm>
                <a:off x="1293224" y="6266625"/>
                <a:ext cx="1097280" cy="36930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5" name="TekstSylinder 64"/>
              <p:cNvSpPr txBox="1"/>
              <p:nvPr/>
            </p:nvSpPr>
            <p:spPr>
              <a:xfrm>
                <a:off x="1427110" y="6207383"/>
                <a:ext cx="963394" cy="47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>
                    <a:solidFill>
                      <a:schemeClr val="bg1"/>
                    </a:solidFill>
                  </a:rPr>
                  <a:t>MABIT</a:t>
                </a:r>
              </a:p>
            </p:txBody>
          </p:sp>
        </p:grpSp>
        <p:grpSp>
          <p:nvGrpSpPr>
            <p:cNvPr id="66" name="Gruppe 65"/>
            <p:cNvGrpSpPr/>
            <p:nvPr/>
          </p:nvGrpSpPr>
          <p:grpSpPr>
            <a:xfrm>
              <a:off x="7835007" y="2366624"/>
              <a:ext cx="920989" cy="338554"/>
              <a:chOff x="1293224" y="6207383"/>
              <a:chExt cx="1097280" cy="477537"/>
            </a:xfr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grpSpPr>
          <p:sp>
            <p:nvSpPr>
              <p:cNvPr id="67" name="Avrundet rektangel 66"/>
              <p:cNvSpPr/>
              <p:nvPr/>
            </p:nvSpPr>
            <p:spPr>
              <a:xfrm>
                <a:off x="1293224" y="6266625"/>
                <a:ext cx="1097280" cy="36930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8" name="TekstSylinder 67"/>
              <p:cNvSpPr txBox="1"/>
              <p:nvPr/>
            </p:nvSpPr>
            <p:spPr>
              <a:xfrm>
                <a:off x="1427110" y="6207383"/>
                <a:ext cx="963394" cy="47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>
                    <a:solidFill>
                      <a:schemeClr val="bg1"/>
                    </a:solidFill>
                  </a:rPr>
                  <a:t>MABIT</a:t>
                </a:r>
              </a:p>
            </p:txBody>
          </p:sp>
        </p:grpSp>
        <p:sp>
          <p:nvSpPr>
            <p:cNvPr id="70" name="TekstSylinder 69"/>
            <p:cNvSpPr txBox="1"/>
            <p:nvPr/>
          </p:nvSpPr>
          <p:spPr>
            <a:xfrm>
              <a:off x="6449099" y="5481194"/>
              <a:ext cx="374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8</a:t>
              </a:r>
            </a:p>
          </p:txBody>
        </p:sp>
        <p:sp>
          <p:nvSpPr>
            <p:cNvPr id="71" name="TekstSylinder 70"/>
            <p:cNvSpPr txBox="1"/>
            <p:nvPr/>
          </p:nvSpPr>
          <p:spPr>
            <a:xfrm>
              <a:off x="7279316" y="5490416"/>
              <a:ext cx="555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10</a:t>
              </a:r>
            </a:p>
          </p:txBody>
        </p:sp>
      </p:grpSp>
      <p:pic>
        <p:nvPicPr>
          <p:cNvPr id="56" name="Plassholder for innho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969287"/>
            <a:ext cx="9148441" cy="915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95044-F2D9-409A-830C-7ECA0273BDC3}"/>
              </a:ext>
            </a:extLst>
          </p:cNvPr>
          <p:cNvSpPr txBox="1"/>
          <p:nvPr/>
        </p:nvSpPr>
        <p:spPr>
          <a:xfrm flipH="1">
            <a:off x="29015" y="4245138"/>
            <a:ext cx="227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Tilgang til kapital /likviditet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02436A-CCCB-4EC2-8374-B8F79E27B145}"/>
              </a:ext>
            </a:extLst>
          </p:cNvPr>
          <p:cNvSpPr/>
          <p:nvPr/>
        </p:nvSpPr>
        <p:spPr>
          <a:xfrm>
            <a:off x="2040310" y="4234904"/>
            <a:ext cx="8192278" cy="1488975"/>
          </a:xfrm>
          <a:custGeom>
            <a:avLst/>
            <a:gdLst>
              <a:gd name="connsiteX0" fmla="*/ 0 w 8192278"/>
              <a:gd name="connsiteY0" fmla="*/ 188046 h 1488975"/>
              <a:gd name="connsiteX1" fmla="*/ 951723 w 8192278"/>
              <a:gd name="connsiteY1" fmla="*/ 300013 h 1488975"/>
              <a:gd name="connsiteX2" fmla="*/ 1800808 w 8192278"/>
              <a:gd name="connsiteY2" fmla="*/ 738552 h 1488975"/>
              <a:gd name="connsiteX3" fmla="*/ 2397967 w 8192278"/>
              <a:gd name="connsiteY3" fmla="*/ 1438348 h 1488975"/>
              <a:gd name="connsiteX4" fmla="*/ 3387012 w 8192278"/>
              <a:gd name="connsiteY4" fmla="*/ 1298388 h 1488975"/>
              <a:gd name="connsiteX5" fmla="*/ 4599992 w 8192278"/>
              <a:gd name="connsiteY5" fmla="*/ 216037 h 1488975"/>
              <a:gd name="connsiteX6" fmla="*/ 6298163 w 8192278"/>
              <a:gd name="connsiteY6" fmla="*/ 1433 h 1488975"/>
              <a:gd name="connsiteX7" fmla="*/ 8192278 w 8192278"/>
              <a:gd name="connsiteY7" fmla="*/ 253360 h 1488975"/>
              <a:gd name="connsiteX8" fmla="*/ 8192278 w 8192278"/>
              <a:gd name="connsiteY8" fmla="*/ 253360 h 14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2278" h="1488975">
                <a:moveTo>
                  <a:pt x="0" y="188046"/>
                </a:moveTo>
                <a:cubicBezTo>
                  <a:pt x="325794" y="198154"/>
                  <a:pt x="651588" y="208262"/>
                  <a:pt x="951723" y="300013"/>
                </a:cubicBezTo>
                <a:cubicBezTo>
                  <a:pt x="1251858" y="391764"/>
                  <a:pt x="1559767" y="548830"/>
                  <a:pt x="1800808" y="738552"/>
                </a:cubicBezTo>
                <a:cubicBezTo>
                  <a:pt x="2041849" y="928274"/>
                  <a:pt x="2133600" y="1345042"/>
                  <a:pt x="2397967" y="1438348"/>
                </a:cubicBezTo>
                <a:cubicBezTo>
                  <a:pt x="2662334" y="1531654"/>
                  <a:pt x="3020008" y="1502106"/>
                  <a:pt x="3387012" y="1298388"/>
                </a:cubicBezTo>
                <a:cubicBezTo>
                  <a:pt x="3754016" y="1094670"/>
                  <a:pt x="4114800" y="432196"/>
                  <a:pt x="4599992" y="216037"/>
                </a:cubicBezTo>
                <a:cubicBezTo>
                  <a:pt x="5085184" y="-122"/>
                  <a:pt x="5699449" y="-4788"/>
                  <a:pt x="6298163" y="1433"/>
                </a:cubicBezTo>
                <a:cubicBezTo>
                  <a:pt x="6896877" y="7653"/>
                  <a:pt x="8192278" y="253360"/>
                  <a:pt x="8192278" y="253360"/>
                </a:cubicBezTo>
                <a:lnTo>
                  <a:pt x="8192278" y="25336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804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31505" y="116632"/>
            <a:ext cx="7405129" cy="803560"/>
          </a:xfrm>
        </p:spPr>
        <p:txBody>
          <a:bodyPr>
            <a:noAutofit/>
          </a:bodyPr>
          <a:lstStyle/>
          <a:p>
            <a:r>
              <a:rPr lang="nb-NO" sz="3600" b="1" dirty="0"/>
              <a:t>Satsningsområder i MABIT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276199" y="1771126"/>
            <a:ext cx="789393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Økt verdiskapning fra marin biomasse</a:t>
            </a:r>
          </a:p>
          <a:p>
            <a:pPr>
              <a:spcAft>
                <a:spcPts val="600"/>
              </a:spcAft>
            </a:pP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(Utnyttelse av marine restråstoffer)</a:t>
            </a:r>
          </a:p>
          <a:p>
            <a:pPr>
              <a:spcAft>
                <a:spcPts val="600"/>
              </a:spcAft>
            </a:pPr>
            <a:endParaRPr lang="nb-NO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Bioprospektering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nb-NO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Produkter for akvakultur og fiskehelse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nb-NO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Bioteknologi andre sektorer</a:t>
            </a:r>
          </a:p>
        </p:txBody>
      </p:sp>
      <p:pic>
        <p:nvPicPr>
          <p:cNvPr id="2052" name="Picture 4" descr="http://www.imr.no/images/bildearkiv/2008/03/350vaksinering_kveite_S.Pat.jpg/nb-no?size=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37" y="4020840"/>
            <a:ext cx="2144369" cy="170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kd.aquafun.no/turer/sallattn_nattdykk/sjostjer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254" y="2507564"/>
            <a:ext cx="1800199" cy="1348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jakobarvola.com/wp-content/uploads/2012/01/rekesk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29" y="920192"/>
            <a:ext cx="2245858" cy="1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8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942770"/>
            <a:ext cx="9148441" cy="915231"/>
          </a:xfrm>
        </p:spPr>
      </p:pic>
      <p:sp>
        <p:nvSpPr>
          <p:cNvPr id="2" name="Rektangel 1"/>
          <p:cNvSpPr/>
          <p:nvPr/>
        </p:nvSpPr>
        <p:spPr>
          <a:xfrm>
            <a:off x="1738860" y="1121403"/>
            <a:ext cx="592111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nb-NO" sz="1400" b="1" dirty="0">
                <a:cs typeface="Calibri" panose="020F0502020204030204" pitchFamily="34" charset="0"/>
              </a:rPr>
              <a:t>TRL 1 – </a:t>
            </a:r>
            <a:r>
              <a:rPr lang="nb-NO" sz="1400" b="1" dirty="0" err="1">
                <a:cs typeface="Calibri" panose="020F0502020204030204" pitchFamily="34" charset="0"/>
              </a:rPr>
              <a:t>basic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prinsipples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observed</a:t>
            </a:r>
            <a:endParaRPr lang="nb-NO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nb-NO" sz="1400" b="1" dirty="0">
                <a:cs typeface="Calibri" panose="020F0502020204030204" pitchFamily="34" charset="0"/>
              </a:rPr>
              <a:t>TRL 2 – </a:t>
            </a:r>
            <a:r>
              <a:rPr lang="nb-NO" sz="1400" b="1" dirty="0" err="1">
                <a:cs typeface="Calibri" panose="020F0502020204030204" pitchFamily="34" charset="0"/>
              </a:rPr>
              <a:t>technology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concept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formulated</a:t>
            </a:r>
            <a:endParaRPr lang="nb-NO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nb-NO" sz="1400" b="1" dirty="0">
                <a:cs typeface="Calibri" panose="020F0502020204030204" pitchFamily="34" charset="0"/>
              </a:rPr>
              <a:t>TRL 3 – </a:t>
            </a:r>
            <a:r>
              <a:rPr lang="nb-NO" sz="1400" b="1" dirty="0" err="1">
                <a:cs typeface="Calibri" panose="020F0502020204030204" pitchFamily="34" charset="0"/>
              </a:rPr>
              <a:t>experimental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proof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of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concept</a:t>
            </a:r>
            <a:endParaRPr lang="nb-NO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nb-NO" sz="1400" b="1" dirty="0">
                <a:cs typeface="Calibri" panose="020F0502020204030204" pitchFamily="34" charset="0"/>
              </a:rPr>
              <a:t>TRL 4 – </a:t>
            </a:r>
            <a:r>
              <a:rPr lang="nb-NO" sz="1400" b="1" dirty="0" err="1">
                <a:cs typeface="Calibri" panose="020F0502020204030204" pitchFamily="34" charset="0"/>
              </a:rPr>
              <a:t>technology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validated</a:t>
            </a:r>
            <a:r>
              <a:rPr lang="nb-NO" sz="1400" b="1" dirty="0">
                <a:cs typeface="Calibri" panose="020F0502020204030204" pitchFamily="34" charset="0"/>
              </a:rPr>
              <a:t> in lab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nb-NO" sz="1400" b="1" dirty="0">
                <a:cs typeface="Calibri" panose="020F0502020204030204" pitchFamily="34" charset="0"/>
              </a:rPr>
              <a:t>TRL 5 - </a:t>
            </a:r>
            <a:r>
              <a:rPr lang="nb-NO" sz="1400" b="1" dirty="0" err="1">
                <a:cs typeface="Calibri" panose="020F0502020204030204" pitchFamily="34" charset="0"/>
              </a:rPr>
              <a:t>technology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validated</a:t>
            </a:r>
            <a:r>
              <a:rPr lang="nb-NO" sz="1400" b="1" dirty="0">
                <a:cs typeface="Calibri" panose="020F0502020204030204" pitchFamily="34" charset="0"/>
              </a:rPr>
              <a:t> in relevant </a:t>
            </a:r>
            <a:r>
              <a:rPr lang="nb-NO" sz="1400" b="1" dirty="0" err="1">
                <a:cs typeface="Calibri" panose="020F0502020204030204" pitchFamily="34" charset="0"/>
              </a:rPr>
              <a:t>environment</a:t>
            </a:r>
            <a:r>
              <a:rPr lang="nb-NO" sz="1400" b="1" dirty="0">
                <a:cs typeface="Calibri" panose="020F0502020204030204" pitchFamily="34" charset="0"/>
              </a:rPr>
              <a:t> (</a:t>
            </a:r>
            <a:r>
              <a:rPr lang="nb-NO" sz="1400" b="1" dirty="0" err="1">
                <a:cs typeface="Calibri" panose="020F0502020204030204" pitchFamily="34" charset="0"/>
              </a:rPr>
              <a:t>industrially</a:t>
            </a:r>
            <a:r>
              <a:rPr lang="nb-NO" sz="1400" b="1" dirty="0">
                <a:cs typeface="Calibri" panose="020F0502020204030204" pitchFamily="34" charset="0"/>
              </a:rPr>
              <a:t> relevant </a:t>
            </a:r>
            <a:r>
              <a:rPr lang="nb-NO" sz="1400" b="1" dirty="0" err="1">
                <a:cs typeface="Calibri" panose="020F0502020204030204" pitchFamily="34" charset="0"/>
              </a:rPr>
              <a:t>environment</a:t>
            </a:r>
            <a:r>
              <a:rPr lang="nb-NO" sz="1400" b="1" dirty="0">
                <a:cs typeface="Calibri" panose="020F0502020204030204" pitchFamily="34" charset="0"/>
              </a:rPr>
              <a:t> in </a:t>
            </a:r>
            <a:r>
              <a:rPr lang="nb-NO" sz="1400" b="1" dirty="0" err="1">
                <a:cs typeface="Calibri" panose="020F0502020204030204" pitchFamily="34" charset="0"/>
              </a:rPr>
              <a:t>the</a:t>
            </a:r>
            <a:r>
              <a:rPr lang="nb-NO" sz="1400" b="1" dirty="0">
                <a:cs typeface="Calibri" panose="020F0502020204030204" pitchFamily="34" charset="0"/>
              </a:rPr>
              <a:t> case </a:t>
            </a:r>
            <a:r>
              <a:rPr lang="nb-NO" sz="1400" b="1" dirty="0" err="1">
                <a:cs typeface="Calibri" panose="020F0502020204030204" pitchFamily="34" charset="0"/>
              </a:rPr>
              <a:t>of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key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enabling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technologies</a:t>
            </a:r>
            <a:r>
              <a:rPr lang="nb-NO" sz="1400" b="1" dirty="0"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nb-NO" sz="1400" b="1" dirty="0">
                <a:cs typeface="Calibri" panose="020F0502020204030204" pitchFamily="34" charset="0"/>
              </a:rPr>
              <a:t>TRL 6 - </a:t>
            </a:r>
            <a:r>
              <a:rPr lang="nb-NO" sz="1400" b="1" dirty="0" err="1">
                <a:cs typeface="Calibri" panose="020F0502020204030204" pitchFamily="34" charset="0"/>
              </a:rPr>
              <a:t>technology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demonstrated</a:t>
            </a:r>
            <a:r>
              <a:rPr lang="nb-NO" sz="1400" b="1" dirty="0">
                <a:cs typeface="Calibri" panose="020F0502020204030204" pitchFamily="34" charset="0"/>
              </a:rPr>
              <a:t> in relevant </a:t>
            </a:r>
            <a:r>
              <a:rPr lang="nb-NO" sz="1400" b="1" dirty="0" err="1">
                <a:cs typeface="Calibri" panose="020F0502020204030204" pitchFamily="34" charset="0"/>
              </a:rPr>
              <a:t>environment</a:t>
            </a:r>
            <a:r>
              <a:rPr lang="nb-NO" sz="1400" b="1" dirty="0">
                <a:cs typeface="Calibri" panose="020F0502020204030204" pitchFamily="34" charset="0"/>
              </a:rPr>
              <a:t> (</a:t>
            </a:r>
            <a:r>
              <a:rPr lang="nb-NO" sz="1400" b="1" dirty="0" err="1">
                <a:cs typeface="Calibri" panose="020F0502020204030204" pitchFamily="34" charset="0"/>
              </a:rPr>
              <a:t>industrially</a:t>
            </a:r>
            <a:r>
              <a:rPr lang="nb-NO" sz="1400" b="1" dirty="0">
                <a:cs typeface="Calibri" panose="020F0502020204030204" pitchFamily="34" charset="0"/>
              </a:rPr>
              <a:t> relevant </a:t>
            </a:r>
            <a:r>
              <a:rPr lang="nb-NO" sz="1400" b="1" dirty="0" err="1">
                <a:cs typeface="Calibri" panose="020F0502020204030204" pitchFamily="34" charset="0"/>
              </a:rPr>
              <a:t>environment</a:t>
            </a:r>
            <a:r>
              <a:rPr lang="nb-NO" sz="1400" b="1" dirty="0">
                <a:cs typeface="Calibri" panose="020F0502020204030204" pitchFamily="34" charset="0"/>
              </a:rPr>
              <a:t> in </a:t>
            </a:r>
            <a:r>
              <a:rPr lang="nb-NO" sz="1400" b="1" dirty="0" err="1">
                <a:cs typeface="Calibri" panose="020F0502020204030204" pitchFamily="34" charset="0"/>
              </a:rPr>
              <a:t>the</a:t>
            </a:r>
            <a:r>
              <a:rPr lang="nb-NO" sz="1400" b="1" dirty="0">
                <a:cs typeface="Calibri" panose="020F0502020204030204" pitchFamily="34" charset="0"/>
              </a:rPr>
              <a:t> case </a:t>
            </a:r>
            <a:r>
              <a:rPr lang="nb-NO" sz="1400" b="1" dirty="0" err="1">
                <a:cs typeface="Calibri" panose="020F0502020204030204" pitchFamily="34" charset="0"/>
              </a:rPr>
              <a:t>of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key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enabling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technologies</a:t>
            </a:r>
            <a:r>
              <a:rPr lang="nb-NO" sz="1400" b="1" dirty="0"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nb-NO" sz="1400" b="1" dirty="0">
                <a:cs typeface="Calibri" panose="020F0502020204030204" pitchFamily="34" charset="0"/>
              </a:rPr>
              <a:t>TRL 7 – system prototype </a:t>
            </a:r>
            <a:r>
              <a:rPr lang="nb-NO" sz="1400" b="1" dirty="0" err="1">
                <a:cs typeface="Calibri" panose="020F0502020204030204" pitchFamily="34" charset="0"/>
              </a:rPr>
              <a:t>demonstration</a:t>
            </a:r>
            <a:r>
              <a:rPr lang="nb-NO" sz="1400" b="1" dirty="0">
                <a:cs typeface="Calibri" panose="020F0502020204030204" pitchFamily="34" charset="0"/>
              </a:rPr>
              <a:t> in </a:t>
            </a:r>
            <a:r>
              <a:rPr lang="nb-NO" sz="1400" b="1" dirty="0" err="1">
                <a:cs typeface="Calibri" panose="020F0502020204030204" pitchFamily="34" charset="0"/>
              </a:rPr>
              <a:t>operational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environment</a:t>
            </a:r>
            <a:endParaRPr lang="nb-NO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nb-NO" sz="1400" b="1" dirty="0">
                <a:cs typeface="Calibri" panose="020F0502020204030204" pitchFamily="34" charset="0"/>
              </a:rPr>
              <a:t>TRL 8 – system </a:t>
            </a:r>
            <a:r>
              <a:rPr lang="nb-NO" sz="1400" b="1" dirty="0" err="1">
                <a:cs typeface="Calibri" panose="020F0502020204030204" pitchFamily="34" charset="0"/>
              </a:rPr>
              <a:t>complete</a:t>
            </a:r>
            <a:r>
              <a:rPr lang="nb-NO" sz="1400" b="1" dirty="0">
                <a:cs typeface="Calibri" panose="020F0502020204030204" pitchFamily="34" charset="0"/>
              </a:rPr>
              <a:t> and </a:t>
            </a:r>
            <a:r>
              <a:rPr lang="nb-NO" sz="1400" b="1" dirty="0" err="1">
                <a:cs typeface="Calibri" panose="020F0502020204030204" pitchFamily="34" charset="0"/>
              </a:rPr>
              <a:t>qualified</a:t>
            </a:r>
            <a:endParaRPr lang="nb-NO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nb-NO" sz="1400" b="1" dirty="0">
                <a:cs typeface="Calibri" panose="020F0502020204030204" pitchFamily="34" charset="0"/>
              </a:rPr>
              <a:t>TRL 9 – </a:t>
            </a:r>
            <a:r>
              <a:rPr lang="nb-NO" sz="1400" b="1" dirty="0" err="1">
                <a:cs typeface="Calibri" panose="020F0502020204030204" pitchFamily="34" charset="0"/>
              </a:rPr>
              <a:t>actual</a:t>
            </a:r>
            <a:r>
              <a:rPr lang="nb-NO" sz="1400" b="1" dirty="0">
                <a:cs typeface="Calibri" panose="020F0502020204030204" pitchFamily="34" charset="0"/>
              </a:rPr>
              <a:t> system </a:t>
            </a:r>
            <a:r>
              <a:rPr lang="nb-NO" sz="1400" b="1" dirty="0" err="1">
                <a:cs typeface="Calibri" panose="020F0502020204030204" pitchFamily="34" charset="0"/>
              </a:rPr>
              <a:t>proven</a:t>
            </a:r>
            <a:r>
              <a:rPr lang="nb-NO" sz="1400" b="1" dirty="0">
                <a:cs typeface="Calibri" panose="020F0502020204030204" pitchFamily="34" charset="0"/>
              </a:rPr>
              <a:t> in </a:t>
            </a:r>
            <a:r>
              <a:rPr lang="nb-NO" sz="1400" b="1" dirty="0" err="1">
                <a:cs typeface="Calibri" panose="020F0502020204030204" pitchFamily="34" charset="0"/>
              </a:rPr>
              <a:t>operational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environment</a:t>
            </a:r>
            <a:r>
              <a:rPr lang="nb-NO" sz="1400" b="1" dirty="0">
                <a:cs typeface="Calibri" panose="020F0502020204030204" pitchFamily="34" charset="0"/>
              </a:rPr>
              <a:t> (</a:t>
            </a:r>
            <a:r>
              <a:rPr lang="nb-NO" sz="1400" b="1" dirty="0" err="1">
                <a:cs typeface="Calibri" panose="020F0502020204030204" pitchFamily="34" charset="0"/>
              </a:rPr>
              <a:t>competitive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manufacturing</a:t>
            </a:r>
            <a:r>
              <a:rPr lang="nb-NO" sz="1400" b="1" dirty="0">
                <a:cs typeface="Calibri" panose="020F0502020204030204" pitchFamily="34" charset="0"/>
              </a:rPr>
              <a:t> in </a:t>
            </a:r>
            <a:r>
              <a:rPr lang="nb-NO" sz="1400" b="1" dirty="0" err="1">
                <a:cs typeface="Calibri" panose="020F0502020204030204" pitchFamily="34" charset="0"/>
              </a:rPr>
              <a:t>the</a:t>
            </a:r>
            <a:r>
              <a:rPr lang="nb-NO" sz="1400" b="1" dirty="0">
                <a:cs typeface="Calibri" panose="020F0502020204030204" pitchFamily="34" charset="0"/>
              </a:rPr>
              <a:t> case </a:t>
            </a:r>
            <a:r>
              <a:rPr lang="nb-NO" sz="1400" b="1" dirty="0" err="1">
                <a:cs typeface="Calibri" panose="020F0502020204030204" pitchFamily="34" charset="0"/>
              </a:rPr>
              <a:t>of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key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enabling</a:t>
            </a:r>
            <a:r>
              <a:rPr lang="nb-NO" sz="1400" b="1" dirty="0">
                <a:cs typeface="Calibri" panose="020F0502020204030204" pitchFamily="34" charset="0"/>
              </a:rPr>
              <a:t> </a:t>
            </a:r>
            <a:r>
              <a:rPr lang="nb-NO" sz="1400" b="1" dirty="0" err="1">
                <a:cs typeface="Calibri" panose="020F0502020204030204" pitchFamily="34" charset="0"/>
              </a:rPr>
              <a:t>technologies</a:t>
            </a:r>
            <a:r>
              <a:rPr lang="nb-NO" sz="1400" b="1" dirty="0">
                <a:cs typeface="Calibri" panose="020F0502020204030204" pitchFamily="34" charset="0"/>
              </a:rPr>
              <a:t>; or in </a:t>
            </a:r>
            <a:r>
              <a:rPr lang="nb-NO" sz="1400" b="1" dirty="0" err="1">
                <a:cs typeface="Calibri" panose="020F0502020204030204" pitchFamily="34" charset="0"/>
              </a:rPr>
              <a:t>space</a:t>
            </a:r>
            <a:r>
              <a:rPr lang="nb-NO" sz="1400" b="1" dirty="0"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nb-NO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nb-NO" dirty="0">
              <a:cs typeface="Calibri" panose="020F050202020403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779489" y="314437"/>
            <a:ext cx="1083788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nb-NO" sz="3600" b="1" dirty="0">
                <a:latin typeface="+mj-lt"/>
                <a:cs typeface="Arial" pitchFamily="34" charset="0"/>
              </a:rPr>
              <a:t>TRL (Technology </a:t>
            </a:r>
            <a:r>
              <a:rPr lang="nb-NO" sz="3600" b="1" dirty="0" err="1">
                <a:latin typeface="+mj-lt"/>
                <a:cs typeface="Arial" pitchFamily="34" charset="0"/>
              </a:rPr>
              <a:t>readiness</a:t>
            </a:r>
            <a:r>
              <a:rPr lang="nb-NO" sz="3600" b="1" dirty="0">
                <a:latin typeface="+mj-lt"/>
                <a:cs typeface="Arial" pitchFamily="34" charset="0"/>
              </a:rPr>
              <a:t> </a:t>
            </a:r>
            <a:r>
              <a:rPr lang="nb-NO" sz="3600" b="1" dirty="0" err="1">
                <a:latin typeface="+mj-lt"/>
                <a:cs typeface="Arial" pitchFamily="34" charset="0"/>
              </a:rPr>
              <a:t>level</a:t>
            </a:r>
            <a:r>
              <a:rPr lang="nb-NO" sz="3600" b="1" dirty="0">
                <a:latin typeface="+mj-lt"/>
                <a:cs typeface="Arial" pitchFamily="34" charset="0"/>
              </a:rPr>
              <a:t>)</a:t>
            </a:r>
            <a:endParaRPr lang="nb-NO" sz="3600" dirty="0">
              <a:latin typeface="+mj-lt"/>
              <a:cs typeface="Arial" pitchFamily="34" charset="0"/>
            </a:endParaRPr>
          </a:p>
        </p:txBody>
      </p:sp>
      <p:sp>
        <p:nvSpPr>
          <p:cNvPr id="3" name="Rektangel: avrundede hjørner 2"/>
          <p:cNvSpPr/>
          <p:nvPr/>
        </p:nvSpPr>
        <p:spPr>
          <a:xfrm>
            <a:off x="1084289" y="1915108"/>
            <a:ext cx="7230255" cy="23020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8504424" y="2475108"/>
            <a:ext cx="332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/>
              <a:t>MABITs</a:t>
            </a:r>
            <a:r>
              <a:rPr lang="nb-NO" b="1" dirty="0"/>
              <a:t> virkningsområde</a:t>
            </a:r>
          </a:p>
        </p:txBody>
      </p:sp>
    </p:spTree>
    <p:extLst>
      <p:ext uri="{BB962C8B-B14F-4D97-AF65-F5344CB8AC3E}">
        <p14:creationId xmlns:p14="http://schemas.microsoft.com/office/powerpoint/2010/main" val="354574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488" y="1151051"/>
            <a:ext cx="9180512" cy="4357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800" dirty="0"/>
          </a:p>
          <a:p>
            <a:r>
              <a:rPr lang="nb-NO" sz="2200" b="1" dirty="0"/>
              <a:t>Andre prosjekter (Kompetanseoppbygging og nettverksaktiviteter)</a:t>
            </a:r>
          </a:p>
          <a:p>
            <a:pPr marL="0" indent="0">
              <a:buNone/>
            </a:pPr>
            <a:r>
              <a:rPr lang="nb-NO" sz="1800" dirty="0"/>
              <a:t>→ Oppbygging av bioteknologisk kompetanse som er viktig for fremtidig næringsutvikling. </a:t>
            </a:r>
          </a:p>
          <a:p>
            <a:pPr marL="0" indent="0">
              <a:buNone/>
            </a:pPr>
            <a:r>
              <a:rPr lang="nb-NO" sz="1800" dirty="0"/>
              <a:t>→ I den grad de økonomiske rammene tillater det, kan kunnskapsoppbygging innen </a:t>
            </a:r>
            <a:r>
              <a:rPr lang="nb-NO" sz="1800" dirty="0" err="1"/>
              <a:t>bioinformatikk</a:t>
            </a:r>
            <a:r>
              <a:rPr lang="nb-NO" sz="1800" dirty="0"/>
              <a:t> / funksjonell </a:t>
            </a:r>
            <a:r>
              <a:rPr lang="nb-NO" sz="1800" dirty="0" err="1"/>
              <a:t>genomforskning</a:t>
            </a:r>
            <a:r>
              <a:rPr lang="nb-NO" sz="1800" dirty="0"/>
              <a:t> / nanoteknologi og andre </a:t>
            </a:r>
            <a:r>
              <a:rPr lang="nb-NO" sz="1800" dirty="0" err="1"/>
              <a:t>nyvinnende</a:t>
            </a:r>
            <a:r>
              <a:rPr lang="nb-NO" sz="1800" dirty="0"/>
              <a:t> teknologier som er viktig for strategisk næringsutvikling støttes for å bidra til at 6 teknologiene raskest mulig kan tas i bruk </a:t>
            </a:r>
            <a:r>
              <a:rPr lang="nb-NO" sz="1800" dirty="0" err="1"/>
              <a:t>innefor</a:t>
            </a:r>
            <a:r>
              <a:rPr lang="nb-NO" sz="1800" dirty="0"/>
              <a:t> det marinbioteknologiske miljøet i landsdelen. </a:t>
            </a:r>
          </a:p>
          <a:p>
            <a:pPr marL="0" indent="0">
              <a:buNone/>
            </a:pPr>
            <a:r>
              <a:rPr lang="nb-NO" sz="1800" dirty="0"/>
              <a:t>→ MABIT vil i samsvar med sin strategi støtte relevante FoU-rettede nettverksprosjekter og seminarer og delta i aktuelle regionale/nasjonale/internasjonale møter.</a:t>
            </a:r>
          </a:p>
          <a:p>
            <a:pPr marL="0" indent="0">
              <a:buNone/>
            </a:pPr>
            <a:r>
              <a:rPr lang="nb-NO" sz="1800" dirty="0"/>
              <a:t>→ MABIT kan finansiere verifiseringsprosjekter, </a:t>
            </a:r>
            <a:r>
              <a:rPr lang="nb-NO" sz="1800" dirty="0" err="1"/>
              <a:t>traineestillinger</a:t>
            </a:r>
            <a:r>
              <a:rPr lang="nb-NO" sz="1800" dirty="0"/>
              <a:t> eller hospitantordning for eksempel mellom FoU miljøene og næringslivet. </a:t>
            </a:r>
          </a:p>
          <a:p>
            <a:pPr marL="0" indent="0">
              <a:buNone/>
            </a:pPr>
            <a:r>
              <a:rPr lang="nb-NO" sz="1800" dirty="0"/>
              <a:t>→ MABIT kan støtte prosjekter innenfor prosess- og teknologiutvikling i pilotskala. </a:t>
            </a:r>
          </a:p>
          <a:p>
            <a:pPr marL="0" indent="0">
              <a:buNone/>
            </a:pPr>
            <a:r>
              <a:rPr lang="nb-NO" sz="1800" dirty="0"/>
              <a:t>→ Promotere miljøet, næringen og initiativer innen </a:t>
            </a:r>
            <a:r>
              <a:rPr lang="nb-NO" sz="1800" dirty="0" err="1"/>
              <a:t>MABITs</a:t>
            </a:r>
            <a:r>
              <a:rPr lang="nb-NO" sz="1800" dirty="0"/>
              <a:t> strategi hvis budsjettet tillater det. 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z="4000" b="1" dirty="0"/>
              <a:t>Andre </a:t>
            </a:r>
            <a:r>
              <a:rPr lang="en-US" altLang="nb-NO" sz="4000" b="1" dirty="0" err="1"/>
              <a:t>prosjekter</a:t>
            </a:r>
            <a:endParaRPr lang="nb-NO" altLang="nb-NO" sz="4000" b="1" dirty="0"/>
          </a:p>
        </p:txBody>
      </p:sp>
      <p:pic>
        <p:nvPicPr>
          <p:cNvPr id="11268" name="Plassholder for innho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5938838"/>
            <a:ext cx="9180513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8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28775"/>
            <a:ext cx="9144000" cy="4032473"/>
          </a:xfrm>
        </p:spPr>
        <p:txBody>
          <a:bodyPr>
            <a:normAutofit/>
          </a:bodyPr>
          <a:lstStyle/>
          <a:p>
            <a:pPr lvl="1" eaLnBrk="1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Ø"/>
            </a:pPr>
            <a:r>
              <a:rPr lang="en-GB" altLang="nb-NO" sz="1400" dirty="0"/>
              <a:t>(Marine) </a:t>
            </a:r>
            <a:r>
              <a:rPr lang="en-GB" altLang="nb-NO" sz="1400" dirty="0" err="1"/>
              <a:t>selskaper</a:t>
            </a:r>
            <a:endParaRPr lang="en-GB" altLang="nb-NO" sz="1400" dirty="0"/>
          </a:p>
          <a:p>
            <a:pPr marL="857250" lvl="2" indent="0">
              <a:spcBef>
                <a:spcPct val="0"/>
              </a:spcBef>
              <a:spcAft>
                <a:spcPct val="40000"/>
              </a:spcAft>
              <a:buNone/>
            </a:pPr>
            <a:r>
              <a:rPr lang="en-GB" altLang="nb-NO" sz="1400" dirty="0"/>
              <a:t>	</a:t>
            </a:r>
            <a:r>
              <a:rPr lang="en-GB" altLang="nb-NO" sz="1400" dirty="0" err="1"/>
              <a:t>Må</a:t>
            </a:r>
            <a:r>
              <a:rPr lang="en-GB" altLang="nb-NO" sz="1400" dirty="0"/>
              <a:t> </a:t>
            </a:r>
            <a:r>
              <a:rPr lang="en-GB" altLang="nb-NO" sz="1400" dirty="0" err="1"/>
              <a:t>bidra</a:t>
            </a:r>
            <a:r>
              <a:rPr lang="en-GB" altLang="nb-NO" sz="1400" dirty="0"/>
              <a:t> med minimum 50 % </a:t>
            </a:r>
            <a:r>
              <a:rPr lang="en-GB" altLang="nb-NO" sz="1400" dirty="0" err="1"/>
              <a:t>av</a:t>
            </a:r>
            <a:r>
              <a:rPr lang="en-GB" altLang="nb-NO" sz="1400" dirty="0"/>
              <a:t> </a:t>
            </a:r>
            <a:r>
              <a:rPr lang="en-GB" altLang="nb-NO" sz="1400" dirty="0" err="1"/>
              <a:t>totale</a:t>
            </a:r>
            <a:r>
              <a:rPr lang="en-GB" altLang="nb-NO" sz="1400" dirty="0"/>
              <a:t> </a:t>
            </a:r>
            <a:r>
              <a:rPr lang="en-GB" altLang="nb-NO" sz="1400" dirty="0" err="1"/>
              <a:t>prosjekt</a:t>
            </a:r>
            <a:r>
              <a:rPr lang="en-GB" altLang="nb-NO" sz="1400" dirty="0"/>
              <a:t> </a:t>
            </a:r>
            <a:r>
              <a:rPr lang="en-GB" altLang="nb-NO" sz="1400" dirty="0" err="1"/>
              <a:t>kostnader</a:t>
            </a:r>
            <a:r>
              <a:rPr lang="en-GB" altLang="nb-NO" sz="1400" dirty="0"/>
              <a:t> </a:t>
            </a:r>
          </a:p>
          <a:p>
            <a:pPr marL="857250" lvl="2" indent="0">
              <a:spcBef>
                <a:spcPct val="0"/>
              </a:spcBef>
              <a:spcAft>
                <a:spcPct val="40000"/>
              </a:spcAft>
              <a:buNone/>
            </a:pPr>
            <a:r>
              <a:rPr lang="en-GB" altLang="nb-NO" sz="1400" dirty="0" err="1"/>
              <a:t>Egne</a:t>
            </a:r>
            <a:r>
              <a:rPr lang="en-GB" altLang="nb-NO" sz="1400" dirty="0"/>
              <a:t> </a:t>
            </a:r>
            <a:r>
              <a:rPr lang="en-GB" altLang="nb-NO" sz="1400" dirty="0" err="1"/>
              <a:t>utlysninger</a:t>
            </a:r>
            <a:r>
              <a:rPr lang="en-GB" altLang="nb-NO" sz="1400" dirty="0"/>
              <a:t> </a:t>
            </a:r>
            <a:r>
              <a:rPr lang="en-GB" altLang="nb-NO" sz="1400" dirty="0" err="1"/>
              <a:t>til</a:t>
            </a:r>
            <a:r>
              <a:rPr lang="en-GB" altLang="nb-NO" sz="1400" dirty="0"/>
              <a:t> start-ups med 100% </a:t>
            </a:r>
            <a:r>
              <a:rPr lang="en-GB" altLang="nb-NO" sz="1400" dirty="0" err="1"/>
              <a:t>støttegrad</a:t>
            </a:r>
            <a:endParaRPr lang="en-GB" altLang="nb-NO" sz="1400" dirty="0"/>
          </a:p>
          <a:p>
            <a:pPr marL="857250" lvl="2" indent="0">
              <a:spcBef>
                <a:spcPct val="0"/>
              </a:spcBef>
              <a:spcAft>
                <a:spcPct val="40000"/>
              </a:spcAft>
              <a:buNone/>
            </a:pPr>
            <a:endParaRPr lang="en-GB" altLang="nb-NO" sz="1400" dirty="0"/>
          </a:p>
          <a:p>
            <a:pPr lvl="1" eaLnBrk="1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Ø"/>
            </a:pPr>
            <a:r>
              <a:rPr lang="en-GB" altLang="nb-NO" sz="1400" dirty="0" err="1"/>
              <a:t>FoU</a:t>
            </a:r>
            <a:r>
              <a:rPr lang="en-GB" altLang="nb-NO" sz="1400" dirty="0"/>
              <a:t> </a:t>
            </a:r>
            <a:r>
              <a:rPr lang="en-GB" altLang="nb-NO" sz="1400" dirty="0" err="1"/>
              <a:t>institusjoner</a:t>
            </a:r>
            <a:r>
              <a:rPr lang="en-GB" altLang="nb-NO" sz="1400" dirty="0"/>
              <a:t> / </a:t>
            </a:r>
            <a:r>
              <a:rPr lang="en-GB" altLang="nb-NO" sz="1400" dirty="0" err="1"/>
              <a:t>Universiteter</a:t>
            </a:r>
            <a:endParaRPr lang="en-GB" altLang="nb-NO" sz="1400" dirty="0"/>
          </a:p>
          <a:p>
            <a:pPr marL="857250" lvl="2" indent="0">
              <a:spcBef>
                <a:spcPct val="0"/>
              </a:spcBef>
              <a:spcAft>
                <a:spcPct val="40000"/>
              </a:spcAft>
              <a:buNone/>
            </a:pPr>
            <a:r>
              <a:rPr lang="en-GB" altLang="nb-NO" sz="1400" dirty="0"/>
              <a:t>	MABIT </a:t>
            </a:r>
            <a:r>
              <a:rPr lang="en-GB" altLang="nb-NO" sz="1400" dirty="0" err="1"/>
              <a:t>kan</a:t>
            </a:r>
            <a:r>
              <a:rPr lang="en-GB" altLang="nb-NO" sz="1400" dirty="0"/>
              <a:t> </a:t>
            </a:r>
            <a:r>
              <a:rPr lang="en-GB" altLang="nb-NO" sz="1400" dirty="0" err="1"/>
              <a:t>støtte</a:t>
            </a:r>
            <a:r>
              <a:rPr lang="en-GB" altLang="nb-NO" sz="1400" dirty="0"/>
              <a:t> </a:t>
            </a:r>
            <a:r>
              <a:rPr lang="en-GB" altLang="nb-NO" sz="1400" dirty="0" err="1"/>
              <a:t>opptil</a:t>
            </a:r>
            <a:r>
              <a:rPr lang="en-GB" altLang="nb-NO" sz="1400" dirty="0"/>
              <a:t> 100 % </a:t>
            </a:r>
            <a:r>
              <a:rPr lang="en-GB" altLang="nb-NO" sz="1400" u="sng" dirty="0" err="1"/>
              <a:t>hvis</a:t>
            </a:r>
            <a:r>
              <a:rPr lang="en-GB" altLang="nb-NO" sz="1400" dirty="0"/>
              <a:t> </a:t>
            </a:r>
            <a:r>
              <a:rPr lang="en-GB" altLang="nb-NO" sz="1400" dirty="0" err="1"/>
              <a:t>industrielt</a:t>
            </a:r>
            <a:r>
              <a:rPr lang="en-GB" altLang="nb-NO" sz="1400" dirty="0"/>
              <a:t> </a:t>
            </a:r>
            <a:r>
              <a:rPr lang="en-GB" altLang="nb-NO" sz="1400" dirty="0" err="1"/>
              <a:t>potensiale</a:t>
            </a:r>
            <a:endParaRPr lang="en-GB" altLang="nb-NO" sz="1400" dirty="0"/>
          </a:p>
          <a:p>
            <a:pPr marL="857250" lvl="2" indent="0">
              <a:spcBef>
                <a:spcPct val="0"/>
              </a:spcBef>
              <a:spcAft>
                <a:spcPct val="40000"/>
              </a:spcAft>
              <a:buNone/>
            </a:pPr>
            <a:endParaRPr lang="en-GB" altLang="nb-NO" sz="1400" dirty="0"/>
          </a:p>
          <a:p>
            <a:pPr lvl="1" eaLnBrk="1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Ø"/>
            </a:pPr>
            <a:r>
              <a:rPr lang="en-GB" altLang="nb-NO" sz="1400" dirty="0" err="1"/>
              <a:t>Minst</a:t>
            </a:r>
            <a:r>
              <a:rPr lang="en-GB" altLang="nb-NO" sz="1400" dirty="0"/>
              <a:t> </a:t>
            </a:r>
            <a:r>
              <a:rPr lang="en-GB" altLang="nb-NO" sz="1400" dirty="0" err="1"/>
              <a:t>en</a:t>
            </a:r>
            <a:r>
              <a:rPr lang="en-GB" altLang="nb-NO" sz="1400" dirty="0"/>
              <a:t> </a:t>
            </a:r>
            <a:r>
              <a:rPr lang="en-GB" altLang="nb-NO" sz="1400" dirty="0" err="1"/>
              <a:t>prosjektpartner</a:t>
            </a:r>
            <a:r>
              <a:rPr lang="en-GB" altLang="nb-NO" sz="1400" dirty="0"/>
              <a:t> </a:t>
            </a:r>
            <a:r>
              <a:rPr lang="en-GB" altLang="nb-NO" sz="1400" dirty="0" err="1"/>
              <a:t>fra</a:t>
            </a:r>
            <a:r>
              <a:rPr lang="en-GB" altLang="nb-NO" sz="1400" dirty="0"/>
              <a:t> Nord-Norge</a:t>
            </a:r>
          </a:p>
          <a:p>
            <a:pPr marL="914400" lvl="2" indent="0">
              <a:spcBef>
                <a:spcPct val="0"/>
              </a:spcBef>
              <a:spcAft>
                <a:spcPct val="40000"/>
              </a:spcAft>
              <a:buNone/>
            </a:pPr>
            <a:r>
              <a:rPr lang="en-GB" altLang="nb-NO" sz="1400" dirty="0" err="1"/>
              <a:t>Internt</a:t>
            </a:r>
            <a:r>
              <a:rPr lang="en-GB" altLang="nb-NO" sz="1400" dirty="0"/>
              <a:t> </a:t>
            </a:r>
            <a:r>
              <a:rPr lang="en-GB" altLang="nb-NO" sz="1400" dirty="0" err="1"/>
              <a:t>samarbeid</a:t>
            </a:r>
            <a:endParaRPr lang="en-GB" altLang="nb-NO" sz="1400" dirty="0"/>
          </a:p>
          <a:p>
            <a:pPr marL="1371600" lvl="3" indent="0">
              <a:spcBef>
                <a:spcPct val="0"/>
              </a:spcBef>
              <a:spcAft>
                <a:spcPct val="40000"/>
              </a:spcAft>
              <a:buNone/>
            </a:pPr>
            <a:endParaRPr lang="en-GB" altLang="nb-NO" sz="1400" dirty="0"/>
          </a:p>
          <a:p>
            <a:pPr lvl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Ø"/>
            </a:pPr>
            <a:r>
              <a:rPr lang="en-GB" altLang="nb-NO" sz="1400" dirty="0" err="1"/>
              <a:t>Bioteknologi</a:t>
            </a:r>
            <a:r>
              <a:rPr lang="en-GB" altLang="nb-NO" sz="1400" dirty="0"/>
              <a:t>/</a:t>
            </a:r>
            <a:r>
              <a:rPr lang="en-GB" altLang="nb-NO" sz="1400" dirty="0" err="1"/>
              <a:t>forskningshøyde</a:t>
            </a:r>
            <a:endParaRPr lang="en-GB" altLang="nb-NO" sz="1400" dirty="0"/>
          </a:p>
          <a:p>
            <a:pPr marL="914400" lvl="2" indent="0">
              <a:spcBef>
                <a:spcPct val="0"/>
              </a:spcBef>
              <a:spcAft>
                <a:spcPct val="40000"/>
              </a:spcAft>
              <a:buNone/>
            </a:pPr>
            <a:r>
              <a:rPr lang="nb-NO" sz="1400" dirty="0"/>
              <a:t>Anvendelse av naturvitenskap og teknologi på levende organismer og på deler, produkter, og modeller av disse, slik at levende eller ikke-levende materiale endres for å frembringe kunnskap, varer og tjenester.</a:t>
            </a:r>
          </a:p>
          <a:p>
            <a:pPr lvl="2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Ø"/>
            </a:pPr>
            <a:endParaRPr lang="en-GB" altLang="nb-NO" sz="1000" dirty="0"/>
          </a:p>
          <a:p>
            <a:pPr marL="1371600" lvl="3" indent="0">
              <a:spcBef>
                <a:spcPct val="0"/>
              </a:spcBef>
              <a:spcAft>
                <a:spcPct val="40000"/>
              </a:spcAft>
              <a:buNone/>
            </a:pPr>
            <a:endParaRPr lang="en-GB" altLang="nb-NO" sz="1400" dirty="0"/>
          </a:p>
          <a:p>
            <a:endParaRPr lang="nb-NO" sz="1800" dirty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 sz="4000" b="1" dirty="0" err="1"/>
              <a:t>Deltakere</a:t>
            </a:r>
            <a:r>
              <a:rPr lang="en-US" altLang="nb-NO" sz="4000" b="1" dirty="0"/>
              <a:t>/</a:t>
            </a:r>
            <a:r>
              <a:rPr lang="en-US" altLang="nb-NO" sz="4000" b="1" dirty="0" err="1"/>
              <a:t>kriterier</a:t>
            </a:r>
            <a:endParaRPr lang="nb-NO" altLang="nb-NO" sz="4000" b="1" dirty="0"/>
          </a:p>
        </p:txBody>
      </p:sp>
      <p:pic>
        <p:nvPicPr>
          <p:cNvPr id="11268" name="Plassholder for innho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5938838"/>
            <a:ext cx="9180513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2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57DA66E34C5840B389D31F53F16471" ma:contentTypeVersion="10" ma:contentTypeDescription="Opprett et nytt dokument." ma:contentTypeScope="" ma:versionID="df5aa296f0de997957cd3f4e4e32102c">
  <xsd:schema xmlns:xsd="http://www.w3.org/2001/XMLSchema" xmlns:xs="http://www.w3.org/2001/XMLSchema" xmlns:p="http://schemas.microsoft.com/office/2006/metadata/properties" xmlns:ns2="9b17aac2-5334-40d7-afb2-0c68afea2e05" targetNamespace="http://schemas.microsoft.com/office/2006/metadata/properties" ma:root="true" ma:fieldsID="6c96bdb737a54378a39c0d14b5e9e0f1" ns2:_="">
    <xsd:import namespace="9b17aac2-5334-40d7-afb2-0c68afea2e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7aac2-5334-40d7-afb2-0c68afea2e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F50A83-8326-471A-947E-16B659C0C538}"/>
</file>

<file path=customXml/itemProps2.xml><?xml version="1.0" encoding="utf-8"?>
<ds:datastoreItem xmlns:ds="http://schemas.openxmlformats.org/officeDocument/2006/customXml" ds:itemID="{BE26777D-CBFD-4749-A050-F078496B8F97}"/>
</file>

<file path=customXml/itemProps3.xml><?xml version="1.0" encoding="utf-8"?>
<ds:datastoreItem xmlns:ds="http://schemas.openxmlformats.org/officeDocument/2006/customXml" ds:itemID="{37F74219-9BF1-43D8-8FB1-91B74DB0FB9B}"/>
</file>

<file path=docProps/app.xml><?xml version="1.0" encoding="utf-8"?>
<Properties xmlns="http://schemas.openxmlformats.org/officeDocument/2006/extended-properties" xmlns:vt="http://schemas.openxmlformats.org/officeDocument/2006/docPropsVTypes">
  <TotalTime>8944</TotalTime>
  <Words>2409</Words>
  <Application>Microsoft Office PowerPoint</Application>
  <PresentationFormat>Widescreen</PresentationFormat>
  <Paragraphs>353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Arial Rounded MT Bold</vt:lpstr>
      <vt:lpstr>Baskerville Old Face</vt:lpstr>
      <vt:lpstr>Calibri</vt:lpstr>
      <vt:lpstr>Calibri Light</vt:lpstr>
      <vt:lpstr>Informal Roman</vt:lpstr>
      <vt:lpstr>Montserrat</vt:lpstr>
      <vt:lpstr>Times New Roman</vt:lpstr>
      <vt:lpstr>Wingdings</vt:lpstr>
      <vt:lpstr>Office-tema</vt:lpstr>
      <vt:lpstr>PowerPoint-presentasjon</vt:lpstr>
      <vt:lpstr>MABITs hovedmål </vt:lpstr>
      <vt:lpstr>PowerPoint-presentasjon</vt:lpstr>
      <vt:lpstr>PowerPoint-presentasjon</vt:lpstr>
      <vt:lpstr>MABITs funksjon som virkemiddel i kritisk fase i forskning og bedrifters livssyklus</vt:lpstr>
      <vt:lpstr>Satsningsområder i MABIT</vt:lpstr>
      <vt:lpstr>PowerPoint-presentasjon</vt:lpstr>
      <vt:lpstr>Andre prosjekter</vt:lpstr>
      <vt:lpstr>Deltakere/kriterier</vt:lpstr>
      <vt:lpstr>MABIT-styret</vt:lpstr>
      <vt:lpstr>Prosjekter i 2020</vt:lpstr>
      <vt:lpstr>Virkemiddelapparatet – Calanus AS</vt:lpstr>
      <vt:lpstr>PowerPoint-presentasjon</vt:lpstr>
      <vt:lpstr>Videreføring /resultater  av MABIT-prosjekter</vt:lpstr>
      <vt:lpstr>PowerPoint-presentasjon</vt:lpstr>
      <vt:lpstr>100% prosjektfinansiering av gode forskningsideer fra små oppstarts bedrifter – ekstraordinær utlysning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Victoria Schjønning Paulsen</dc:creator>
  <cp:lastModifiedBy>Victoria Schjønning Paulsen</cp:lastModifiedBy>
  <cp:revision>4</cp:revision>
  <dcterms:created xsi:type="dcterms:W3CDTF">2019-10-31T09:38:52Z</dcterms:created>
  <dcterms:modified xsi:type="dcterms:W3CDTF">2021-06-30T04:23:01Z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0x010100DF57DA66E34C5840B389D31F53F16471</vt:lpwstr>
  </property>
</Properties>
</file>