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98" r:id="rId3"/>
    <p:sldId id="299" r:id="rId4"/>
    <p:sldId id="268" r:id="rId5"/>
    <p:sldId id="312" r:id="rId6"/>
    <p:sldId id="287" r:id="rId7"/>
    <p:sldId id="281" r:id="rId8"/>
    <p:sldId id="262" r:id="rId9"/>
    <p:sldId id="305" r:id="rId10"/>
    <p:sldId id="313" r:id="rId11"/>
    <p:sldId id="290" r:id="rId12"/>
    <p:sldId id="315" r:id="rId13"/>
    <p:sldId id="316" r:id="rId14"/>
    <p:sldId id="314" r:id="rId15"/>
    <p:sldId id="318" r:id="rId16"/>
    <p:sldId id="317" r:id="rId17"/>
  </p:sldIdLst>
  <p:sldSz cx="12192000" cy="6858000"/>
  <p:notesSz cx="7104063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7D0BD1FC-E3FF-4652-AFB4-6C766E76D21A}">
          <p14:sldIdLst>
            <p14:sldId id="257"/>
            <p14:sldId id="298"/>
            <p14:sldId id="299"/>
            <p14:sldId id="268"/>
            <p14:sldId id="312"/>
            <p14:sldId id="287"/>
            <p14:sldId id="281"/>
            <p14:sldId id="262"/>
            <p14:sldId id="305"/>
            <p14:sldId id="313"/>
            <p14:sldId id="290"/>
            <p14:sldId id="315"/>
            <p14:sldId id="316"/>
            <p14:sldId id="314"/>
            <p14:sldId id="318"/>
            <p14:sldId id="317"/>
          </p14:sldIdLst>
        </p14:section>
        <p14:section name="Inndeling uten navn" id="{6F3FA046-627D-43F5-A6C2-4A02CF66055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85029" autoAdjust="0"/>
  </p:normalViewPr>
  <p:slideViewPr>
    <p:cSldViewPr snapToGrid="0" snapToObjects="1">
      <p:cViewPr varScale="1">
        <p:scale>
          <a:sx n="63" d="100"/>
          <a:sy n="63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042" cy="513789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4023348" y="0"/>
            <a:ext cx="3079040" cy="513789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A1F6A10E-27AF-4B5E-97EC-71E6F9E78AC1}" type="datetimeFigureOut">
              <a:rPr lang="nb-NO" smtClean="0"/>
              <a:t>10.11.2016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720824"/>
            <a:ext cx="3079042" cy="513789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4023348" y="9720824"/>
            <a:ext cx="3079040" cy="513789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7AED56DE-2FBB-4610-A638-FFB62E7CEB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4892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3508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991" y="0"/>
            <a:ext cx="3078428" cy="513508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8DA40AC5-AE01-1140-83C7-C63753BA7896}" type="datetimeFigureOut">
              <a:rPr lang="nb-NO" smtClean="0"/>
              <a:t>10.11.2016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8" cy="513507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991" y="9721107"/>
            <a:ext cx="3078428" cy="513507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FAECA441-FEFB-3D45-A069-82A41EF43F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29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3B5F2-7804-2549-8E2E-EF42806F483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4914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3B5F2-7804-2549-8E2E-EF42806F483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060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A441-FEFB-3D45-A069-82A41EF43FA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946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A441-FEFB-3D45-A069-82A41EF43FA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229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A441-FEFB-3D45-A069-82A41EF43FAD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368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A441-FEFB-3D45-A069-82A41EF43FA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6991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A441-FEFB-3D45-A069-82A41EF43FA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589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A441-FEFB-3D45-A069-82A41EF43FA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9854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A441-FEFB-3D45-A069-82A41EF43FA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606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A441-FEFB-3D45-A069-82A41EF43FA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30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4C547-8736-3D43-BF47-C5F296759CE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396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3ACF-65E4-AB4E-9F33-577A134D7FD3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524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7DD-3A76-704B-B3A6-40B4EE82EC2C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7069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 utfor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0" y="1"/>
            <a:ext cx="11988800" cy="765175"/>
          </a:xfrm>
          <a:prstGeom prst="rect">
            <a:avLst/>
          </a:prstGeom>
        </p:spPr>
        <p:txBody>
          <a:bodyPr/>
          <a:lstStyle>
            <a:lvl1pPr marL="39687" algn="l">
              <a:defRPr sz="7200" b="1">
                <a:solidFill>
                  <a:srgbClr val="78A600"/>
                </a:solidFill>
                <a:uFill>
                  <a:solidFill>
                    <a:srgbClr val="78A600"/>
                  </a:solidFill>
                </a:uFill>
                <a:latin typeface="+mj-lt"/>
                <a:ea typeface="+mj-ea"/>
                <a:cs typeface="+mj-cs"/>
                <a:sym typeface="Arial Narrow"/>
              </a:defRPr>
            </a:lvl1pPr>
          </a:lstStyle>
          <a:p>
            <a:r>
              <a:t>Titteltekst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914400" y="1524000"/>
            <a:ext cx="10363200" cy="5334000"/>
          </a:xfrm>
          <a:prstGeom prst="rect">
            <a:avLst/>
          </a:prstGeom>
        </p:spPr>
        <p:txBody>
          <a:bodyPr/>
          <a:lstStyle>
            <a:lvl1pPr marL="382587">
              <a:spcBef>
                <a:spcPts val="600"/>
              </a:spcBef>
              <a:buClr>
                <a:srgbClr val="434ED6"/>
              </a:buClr>
              <a:buFont typeface="Wingdings"/>
              <a:buChar char=""/>
              <a:defRPr sz="2400"/>
            </a:lvl1pPr>
            <a:lvl2pPr marL="731837">
              <a:spcBef>
                <a:spcPts val="500"/>
              </a:spcBef>
              <a:buClr>
                <a:srgbClr val="434ED6"/>
              </a:buClr>
              <a:buFont typeface="Arial"/>
              <a:defRPr sz="2000"/>
            </a:lvl2pPr>
            <a:lvl3pPr marL="1131887">
              <a:spcBef>
                <a:spcPts val="400"/>
              </a:spcBef>
              <a:buClr>
                <a:srgbClr val="434ED6"/>
              </a:buClr>
              <a:buFont typeface="Wingdings"/>
              <a:buChar char=""/>
              <a:defRPr sz="1800"/>
            </a:lvl3pPr>
            <a:lvl4pPr marL="1589087">
              <a:buClr>
                <a:srgbClr val="434ED6"/>
              </a:buClr>
              <a:buFont typeface="Arial"/>
              <a:defRPr sz="1800"/>
            </a:lvl4pPr>
            <a:lvl5pPr marL="2046287">
              <a:buClr>
                <a:srgbClr val="000000"/>
              </a:buClr>
              <a:buFont typeface="Arial"/>
              <a:defRPr sz="18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5918200" y="6388100"/>
            <a:ext cx="355600" cy="2856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2566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E0038-03DF-134E-B5C0-06D090932E24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833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FE8A-1A5A-BB46-86B1-32D0E11CB091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130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8752-3E03-F14F-874A-1394FEED754A}" type="datetime1">
              <a:rPr lang="nb-NO" smtClean="0"/>
              <a:t>10.11.2016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72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FFA2-531E-134F-81BE-B003B4272DFB}" type="datetime1">
              <a:rPr lang="nb-NO" smtClean="0"/>
              <a:t>10.11.2016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334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2E693-FFC0-DD49-9266-795C5476D684}" type="datetime1">
              <a:rPr lang="nb-NO" smtClean="0"/>
              <a:t>10.11.2016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4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7082-8959-6143-A747-9E131F312126}" type="datetime1">
              <a:rPr lang="nb-NO" smtClean="0"/>
              <a:t>10.11.2016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910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9D70-9D36-CF45-9CB8-0979E6356D1A}" type="datetime1">
              <a:rPr lang="nb-NO" smtClean="0"/>
              <a:t>10.11.2016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13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F31E-357C-534A-A703-217A05D46751}" type="datetime1">
              <a:rPr lang="nb-NO" smtClean="0"/>
              <a:t>10.11.2016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191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4C8D5-3EB8-A940-9436-56D697E20E6D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7FD5D-62A8-DB47-BB8C-91812631F6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68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emf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18" Type="http://schemas.openxmlformats.org/officeDocument/2006/relationships/image" Target="../media/image14.png"/><Relationship Id="rId26" Type="http://schemas.openxmlformats.org/officeDocument/2006/relationships/image" Target="../media/image4.png"/><Relationship Id="rId3" Type="http://schemas.openxmlformats.org/officeDocument/2006/relationships/image" Target="../media/image17.emf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28.jpg"/><Relationship Id="rId16" Type="http://schemas.openxmlformats.org/officeDocument/2006/relationships/image" Target="../media/image6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0.emf"/><Relationship Id="rId24" Type="http://schemas.openxmlformats.org/officeDocument/2006/relationships/image" Target="../media/image11.png"/><Relationship Id="rId5" Type="http://schemas.openxmlformats.org/officeDocument/2006/relationships/image" Target="../media/image16.png"/><Relationship Id="rId15" Type="http://schemas.openxmlformats.org/officeDocument/2006/relationships/image" Target="../media/image27.jpeg"/><Relationship Id="rId23" Type="http://schemas.openxmlformats.org/officeDocument/2006/relationships/image" Target="../media/image22.emf"/><Relationship Id="rId10" Type="http://schemas.openxmlformats.org/officeDocument/2006/relationships/image" Target="../media/image26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9.jpeg"/><Relationship Id="rId14" Type="http://schemas.openxmlformats.org/officeDocument/2006/relationships/image" Target="../media/image13.emf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" y="-943180"/>
            <a:ext cx="12192000" cy="839377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4132498" y="4288218"/>
            <a:ext cx="39404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BC9D67"/>
                </a:solidFill>
              </a:rPr>
              <a:t>Hvordan realisere potensialene i hvitfisknæringen</a:t>
            </a:r>
          </a:p>
          <a:p>
            <a:endParaRPr lang="nb-NO" sz="2000" b="1" dirty="0">
              <a:solidFill>
                <a:srgbClr val="BC9D67"/>
              </a:solidFill>
            </a:endParaRPr>
          </a:p>
          <a:p>
            <a:endParaRPr lang="nb-NO" sz="2000" b="1" dirty="0">
              <a:solidFill>
                <a:srgbClr val="BC9D67"/>
              </a:solidFill>
            </a:endParaRPr>
          </a:p>
          <a:p>
            <a:endParaRPr lang="nb-NO" sz="2000" b="1" dirty="0">
              <a:solidFill>
                <a:srgbClr val="BC9D67"/>
              </a:solidFill>
            </a:endParaRPr>
          </a:p>
          <a:p>
            <a:r>
              <a:rPr lang="nb-NO" sz="2000" b="1" dirty="0">
                <a:solidFill>
                  <a:srgbClr val="BC9D67"/>
                </a:solidFill>
              </a:rPr>
              <a:t>Keven Vottestad</a:t>
            </a:r>
          </a:p>
          <a:p>
            <a:r>
              <a:rPr lang="nb-NO" sz="2000" b="1" dirty="0">
                <a:solidFill>
                  <a:srgbClr val="BC9D67"/>
                </a:solidFill>
              </a:rPr>
              <a:t>klyngeleder</a:t>
            </a:r>
          </a:p>
        </p:txBody>
      </p:sp>
    </p:spTree>
    <p:extLst>
      <p:ext uri="{BB962C8B-B14F-4D97-AF65-F5344CB8AC3E}">
        <p14:creationId xmlns:p14="http://schemas.microsoft.com/office/powerpoint/2010/main" val="1769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9000"/>
                    </a14:imgEffect>
                  </a14:imgLayer>
                </a14:imgProps>
              </a:ext>
            </a:extLst>
          </a:blip>
          <a:srcRect/>
          <a:stretch>
            <a:fillRect t="-4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Status og utfordringer restråstoff 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3" y="6168379"/>
            <a:ext cx="2147947" cy="6896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E3A4-1826-A04D-91B8-8054B24F49C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10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510160" y="1499074"/>
            <a:ext cx="111913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Mange rapporter og utviklingsarbeid de siste årene (FHF, Rubin, Sintef, </a:t>
            </a:r>
            <a:r>
              <a:rPr lang="nb-NO" sz="2600" dirty="0" err="1"/>
              <a:t>Nofima</a:t>
            </a:r>
            <a:r>
              <a:rPr lang="nb-NO" sz="2600" dirty="0"/>
              <a:t>, UIT, </a:t>
            </a:r>
            <a:r>
              <a:rPr lang="nb-NO" sz="2600" dirty="0" err="1"/>
              <a:t>osv</a:t>
            </a:r>
            <a:r>
              <a:rPr lang="nb-NO" sz="26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Reduksjon i antall fiskere – de siste 30 år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Mer effektive fangstfartøy og fiskeredskap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«Hav» vanskeligere, «kyst» enklere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Dagens totalkostnader overstiger markedspris som tilbys produsentene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Interessant råstoff men kvalitetsutfordringer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Få markedsaktører som etterspør råstoff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  <a:p>
            <a:r>
              <a:rPr lang="nb-NO" sz="2600" dirty="0"/>
              <a:t>	* Vi overestimerer mulighetene innenfor restråstoff</a:t>
            </a:r>
          </a:p>
        </p:txBody>
      </p:sp>
    </p:spTree>
    <p:extLst>
      <p:ext uri="{BB962C8B-B14F-4D97-AF65-F5344CB8AC3E}">
        <p14:creationId xmlns:p14="http://schemas.microsoft.com/office/powerpoint/2010/main" val="4247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9000"/>
                    </a14:imgEffect>
                  </a14:imgLayer>
                </a14:imgProps>
              </a:ext>
            </a:extLst>
          </a:blip>
          <a:srcRect/>
          <a:stretch>
            <a:fillRect t="-4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Potensial for restråstoff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3" y="6168379"/>
            <a:ext cx="2147947" cy="6896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E3A4-1826-A04D-91B8-8054B24F49C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11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465826" y="1997838"/>
            <a:ext cx="111913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Konsumformål – gode muligheter for «rask» omsetning og verdiskaping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Medisinformål – vanskelig, </a:t>
            </a:r>
            <a:r>
              <a:rPr lang="nb-NO" sz="2600" dirty="0" err="1"/>
              <a:t>bioaktive</a:t>
            </a:r>
            <a:r>
              <a:rPr lang="nb-NO" sz="2600" dirty="0"/>
              <a:t> stoffer kan produseres i sopp/bakterier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Enzymer – utfordringer, fabrikksyntetiserte produkt foretrekkes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Helsekostprodukter – stor konkurranse, vanskelig kommersielt, kostbart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Helsepåstander – godkjenning kreves, kostbart, humanstudier kreves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Omega 3 – unikt og kan ikke erstattes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Ingrediens i </a:t>
            </a:r>
            <a:r>
              <a:rPr lang="nb-NO" sz="2600" dirty="0" err="1"/>
              <a:t>fòrindustri</a:t>
            </a:r>
            <a:r>
              <a:rPr lang="nb-NO" sz="2600" dirty="0"/>
              <a:t> / </a:t>
            </a:r>
            <a:r>
              <a:rPr lang="nb-NO" sz="2600" dirty="0" err="1"/>
              <a:t>pet</a:t>
            </a:r>
            <a:r>
              <a:rPr lang="nb-NO" sz="2600" dirty="0"/>
              <a:t> </a:t>
            </a:r>
            <a:r>
              <a:rPr lang="nb-NO" sz="2600" dirty="0" err="1"/>
              <a:t>food</a:t>
            </a:r>
            <a:r>
              <a:rPr lang="nb-NO" sz="2600" dirty="0"/>
              <a:t> – mest realistisk i de fleste tilfeller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23562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9000"/>
                    </a14:imgEffect>
                  </a14:imgLayer>
                </a14:imgProps>
              </a:ext>
            </a:extLst>
          </a:blip>
          <a:srcRect/>
          <a:stretch>
            <a:fillRect t="-4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Muligheter – på kort sikt </a:t>
            </a:r>
            <a:r>
              <a:rPr lang="nb-NO" sz="2000" b="1" dirty="0"/>
              <a:t>(</a:t>
            </a:r>
            <a:r>
              <a:rPr lang="nb-NO" sz="2000" b="1" dirty="0" err="1"/>
              <a:t>R.Olsen</a:t>
            </a:r>
            <a:r>
              <a:rPr lang="nb-NO" sz="2000" b="1" dirty="0"/>
              <a:t>, UIT)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3" y="6168379"/>
            <a:ext cx="2147947" cy="6896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E3A4-1826-A04D-91B8-8054B24F49C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12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465826" y="1997838"/>
            <a:ext cx="1119133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Homogene ferske restråstoff: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/>
              <a:t>Mat eller matprodukter direkte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 err="1"/>
              <a:t>Pet</a:t>
            </a:r>
            <a:r>
              <a:rPr lang="nb-NO" sz="2600" dirty="0"/>
              <a:t> </a:t>
            </a:r>
            <a:r>
              <a:rPr lang="nb-NO" sz="2600" dirty="0" err="1"/>
              <a:t>food</a:t>
            </a:r>
            <a:r>
              <a:rPr lang="nb-NO" sz="2600" dirty="0"/>
              <a:t> (fra avskjær)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/>
              <a:t>Helsekostprodukter: levertran eller andre omega 3 produkt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Heterogene (</a:t>
            </a:r>
            <a:r>
              <a:rPr lang="nb-NO" sz="2600" dirty="0" err="1"/>
              <a:t>samfengte</a:t>
            </a:r>
            <a:r>
              <a:rPr lang="nb-NO" sz="2600" dirty="0"/>
              <a:t>) ferske restråstoffer: (tradisjonell hvitfisk ensilasje)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 err="1"/>
              <a:t>Fòringredienser</a:t>
            </a:r>
            <a:r>
              <a:rPr lang="nb-NO" sz="2600" dirty="0"/>
              <a:t> (protein / </a:t>
            </a:r>
            <a:r>
              <a:rPr lang="nb-NO" sz="2600" dirty="0" err="1"/>
              <a:t>proteinhydrolysater</a:t>
            </a:r>
            <a:r>
              <a:rPr lang="nb-NO" sz="2600" dirty="0"/>
              <a:t> / olje</a:t>
            </a:r>
          </a:p>
          <a:p>
            <a:pPr lvl="2"/>
            <a:r>
              <a:rPr lang="nb-NO" sz="2600" dirty="0"/>
              <a:t>(Store volum: Fiskemel/oljeproduksjon)</a:t>
            </a:r>
          </a:p>
          <a:p>
            <a:pPr lvl="2"/>
            <a:r>
              <a:rPr lang="nb-NO" sz="2600" dirty="0"/>
              <a:t>(Mindre volum: Ensilering før produksjon av olje og </a:t>
            </a:r>
            <a:r>
              <a:rPr lang="nb-NO" sz="2600" dirty="0" err="1"/>
              <a:t>hydrolysat</a:t>
            </a:r>
            <a:r>
              <a:rPr lang="nb-NO" sz="26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41014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9000"/>
                    </a14:imgEffect>
                  </a14:imgLayer>
                </a14:imgProps>
              </a:ext>
            </a:extLst>
          </a:blip>
          <a:srcRect/>
          <a:stretch>
            <a:fillRect t="-4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Muligheter – på lengre sikt </a:t>
            </a:r>
            <a:r>
              <a:rPr lang="nb-NO" sz="2000" b="1" dirty="0"/>
              <a:t>(</a:t>
            </a:r>
            <a:r>
              <a:rPr lang="nb-NO" sz="2000" b="1" dirty="0" err="1"/>
              <a:t>R.Olsen</a:t>
            </a:r>
            <a:r>
              <a:rPr lang="nb-NO" sz="2000" b="1" dirty="0"/>
              <a:t>, UIT)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3" y="6168379"/>
            <a:ext cx="2147947" cy="6896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E3A4-1826-A04D-91B8-8054B24F49C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13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465826" y="1443656"/>
            <a:ext cx="1119133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Utnytte fortrinnene til restråstoffet (som ikke kan syntetiseres kjemisk):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/>
              <a:t>Ensartede (homogene) råstoffer: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nb-NO" sz="2600" dirty="0"/>
              <a:t>Torskeskinn – kollagen / gelatin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nb-NO" sz="2600" dirty="0"/>
              <a:t>Kalsium fra bein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Må ha: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/>
              <a:t>Marked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/>
              <a:t>Volum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/>
              <a:t>Kvalitet (høy og jevn)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600" dirty="0"/>
              <a:t>Kapital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11132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9000"/>
                    </a14:imgEffect>
                  </a14:imgLayer>
                </a14:imgProps>
              </a:ext>
            </a:extLst>
          </a:blip>
          <a:srcRect/>
          <a:stretch>
            <a:fillRect t="-4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Initiativ / satsinger i AIT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3" y="6168379"/>
            <a:ext cx="2147947" cy="6896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E3A4-1826-A04D-91B8-8054B24F49C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14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465826" y="1565576"/>
            <a:ext cx="111913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Langtidslagring av torskelever – prosjekt eid av Vesterålen Marine Olje 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Produksjon av torskeleverolje – Røst Trandamperi AS / Vesteraalens 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Produksjon av restråstoff til konsumformål – Sea Pro 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Industriell produksjon av ensilert restråstoff - Vesterålen Marine Proteiner 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 err="1"/>
              <a:t>Bearbeding</a:t>
            </a:r>
            <a:r>
              <a:rPr lang="nb-NO" sz="2600" dirty="0"/>
              <a:t> og utnyttelse av restråstoff  – Nergård 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Torskemelkeprosjekt (Vision2030) – Fiskeriparken 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  <a:p>
            <a:pPr lvl="2"/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18583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9000"/>
                    </a14:imgEffect>
                  </a14:imgLayer>
                </a14:imgProps>
              </a:ext>
            </a:extLst>
          </a:blip>
          <a:srcRect/>
          <a:stretch>
            <a:fillRect t="-4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Oppsummert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3" y="6168379"/>
            <a:ext cx="2147947" cy="6896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E3A4-1826-A04D-91B8-8054B24F49C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15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465826" y="1565576"/>
            <a:ext cx="111913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AIT skal koble aktører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Jobbe med samarbeidsprosjekt / allianser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Fagforum restråstoff er under planlegging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Koble markedsaktører med produsent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dirty="0"/>
              <a:t>Bidra til kommersiell aktivitet som er positivt for næringen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dirty="0"/>
          </a:p>
          <a:p>
            <a:pPr lvl="2"/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19079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" y="-943180"/>
            <a:ext cx="12192000" cy="839377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2067098" y="4288218"/>
            <a:ext cx="792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solidFill>
                  <a:srgbClr val="BC9D67"/>
                </a:solidFill>
              </a:rPr>
              <a:t>Takk for oppmerksomheten</a:t>
            </a:r>
          </a:p>
          <a:p>
            <a:pPr algn="ctr"/>
            <a:endParaRPr lang="nb-NO" sz="2000" b="1" dirty="0">
              <a:solidFill>
                <a:srgbClr val="BC9D67"/>
              </a:solidFill>
            </a:endParaRPr>
          </a:p>
          <a:p>
            <a:pPr algn="ctr"/>
            <a:endParaRPr lang="nb-NO" sz="2000" b="1" dirty="0">
              <a:solidFill>
                <a:srgbClr val="BC9D67"/>
              </a:solidFill>
            </a:endParaRPr>
          </a:p>
          <a:p>
            <a:pPr algn="ctr"/>
            <a:endParaRPr lang="nb-NO" sz="2000" b="1" dirty="0">
              <a:solidFill>
                <a:srgbClr val="BC9D67"/>
              </a:solidFill>
            </a:endParaRPr>
          </a:p>
          <a:p>
            <a:pPr algn="ctr"/>
            <a:r>
              <a:rPr lang="nb-NO" sz="2000" b="1" dirty="0">
                <a:solidFill>
                  <a:srgbClr val="BC9D67"/>
                </a:solidFill>
              </a:rPr>
              <a:t>www.codcluster.no</a:t>
            </a:r>
          </a:p>
        </p:txBody>
      </p:sp>
    </p:spTree>
    <p:extLst>
      <p:ext uri="{BB962C8B-B14F-4D97-AF65-F5344CB8AC3E}">
        <p14:creationId xmlns:p14="http://schemas.microsoft.com/office/powerpoint/2010/main" val="56398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9000"/>
                    </a14:imgEffect>
                  </a14:imgLayer>
                </a14:imgProps>
              </a:ext>
            </a:extLst>
          </a:blip>
          <a:srcRect/>
          <a:stretch>
            <a:fillRect t="-4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3" y="6168379"/>
            <a:ext cx="2147947" cy="6896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E3A4-1826-A04D-91B8-8054B24F49C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2</a:t>
            </a:fld>
            <a:endParaRPr lang="nb-NO"/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931877" y="1396241"/>
            <a:ext cx="10515600" cy="4585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v"/>
            </a:pPr>
            <a:r>
              <a:rPr lang="nb-NO" dirty="0"/>
              <a:t>Presentasjon av Arena Innovasjon Torskefisk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b-NO" dirty="0"/>
              <a:t>Status og utfordringer restråstoff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b-NO" dirty="0"/>
              <a:t>Fremtidige muligheter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b-NO" dirty="0"/>
              <a:t>Initiativ i klyngen</a:t>
            </a:r>
          </a:p>
        </p:txBody>
      </p:sp>
    </p:spTree>
    <p:extLst>
      <p:ext uri="{BB962C8B-B14F-4D97-AF65-F5344CB8AC3E}">
        <p14:creationId xmlns:p14="http://schemas.microsoft.com/office/powerpoint/2010/main" val="14530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Unik verdikjede i klyngen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Hensyntar</a:t>
            </a:r>
            <a:r>
              <a:rPr lang="nb-NO" dirty="0"/>
              <a:t> alle ledd i verdikjeden</a:t>
            </a:r>
          </a:p>
          <a:p>
            <a:pPr lvl="1"/>
            <a:r>
              <a:rPr lang="nb-NO" dirty="0"/>
              <a:t>Fangst </a:t>
            </a:r>
          </a:p>
          <a:p>
            <a:pPr lvl="1"/>
            <a:r>
              <a:rPr lang="nb-NO" dirty="0"/>
              <a:t>Levendelagring og transport </a:t>
            </a:r>
          </a:p>
          <a:p>
            <a:pPr lvl="1"/>
            <a:r>
              <a:rPr lang="nb-NO" dirty="0"/>
              <a:t>Slakting, produksjon, distribusjon og salg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Sekundærfunksjoner – Leverandørindustri og </a:t>
            </a:r>
            <a:r>
              <a:rPr lang="nb-NO" dirty="0" err="1"/>
              <a:t>FoUoI</a:t>
            </a:r>
            <a:endParaRPr lang="nb-NO" dirty="0"/>
          </a:p>
        </p:txBody>
      </p:sp>
      <p:sp>
        <p:nvSpPr>
          <p:cNvPr id="16" name="Shape 386"/>
          <p:cNvSpPr/>
          <p:nvPr/>
        </p:nvSpPr>
        <p:spPr>
          <a:xfrm>
            <a:off x="1754862" y="4221089"/>
            <a:ext cx="1326134" cy="999725"/>
          </a:xfrm>
          <a:prstGeom prst="chevron">
            <a:avLst>
              <a:gd name="adj" fmla="val 23581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0639" marR="40639" defTabSz="822960"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000"/>
          </a:p>
        </p:txBody>
      </p:sp>
      <p:sp>
        <p:nvSpPr>
          <p:cNvPr id="17" name="Shape 387"/>
          <p:cNvSpPr/>
          <p:nvPr/>
        </p:nvSpPr>
        <p:spPr>
          <a:xfrm>
            <a:off x="2975977" y="4221089"/>
            <a:ext cx="1326133" cy="999725"/>
          </a:xfrm>
          <a:prstGeom prst="chevron">
            <a:avLst>
              <a:gd name="adj" fmla="val 23581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0639" marR="40639" defTabSz="822960"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000"/>
          </a:p>
        </p:txBody>
      </p:sp>
      <p:sp>
        <p:nvSpPr>
          <p:cNvPr id="18" name="Shape 388"/>
          <p:cNvSpPr/>
          <p:nvPr/>
        </p:nvSpPr>
        <p:spPr>
          <a:xfrm>
            <a:off x="4177463" y="4223004"/>
            <a:ext cx="1326133" cy="999725"/>
          </a:xfrm>
          <a:prstGeom prst="chevron">
            <a:avLst>
              <a:gd name="adj" fmla="val 23581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0639" marR="40639" defTabSz="822960"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000"/>
          </a:p>
        </p:txBody>
      </p:sp>
      <p:sp>
        <p:nvSpPr>
          <p:cNvPr id="19" name="Shape 389"/>
          <p:cNvSpPr/>
          <p:nvPr/>
        </p:nvSpPr>
        <p:spPr>
          <a:xfrm>
            <a:off x="5375921" y="4221089"/>
            <a:ext cx="1326133" cy="999725"/>
          </a:xfrm>
          <a:prstGeom prst="chevron">
            <a:avLst>
              <a:gd name="adj" fmla="val 23581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0639" marR="40639" defTabSz="822960"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000"/>
          </a:p>
        </p:txBody>
      </p:sp>
      <p:sp>
        <p:nvSpPr>
          <p:cNvPr id="20" name="Shape 390"/>
          <p:cNvSpPr/>
          <p:nvPr/>
        </p:nvSpPr>
        <p:spPr>
          <a:xfrm>
            <a:off x="6598083" y="4210380"/>
            <a:ext cx="1326133" cy="999726"/>
          </a:xfrm>
          <a:prstGeom prst="chevron">
            <a:avLst>
              <a:gd name="adj" fmla="val 23581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0639" marR="40639" defTabSz="822960"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000"/>
          </a:p>
        </p:txBody>
      </p:sp>
      <p:sp>
        <p:nvSpPr>
          <p:cNvPr id="21" name="Shape 391"/>
          <p:cNvSpPr/>
          <p:nvPr/>
        </p:nvSpPr>
        <p:spPr>
          <a:xfrm>
            <a:off x="7775865" y="4212362"/>
            <a:ext cx="1326133" cy="999726"/>
          </a:xfrm>
          <a:prstGeom prst="chevron">
            <a:avLst>
              <a:gd name="adj" fmla="val 23581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0639" marR="40639" defTabSz="822960"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000"/>
          </a:p>
        </p:txBody>
      </p:sp>
      <p:sp>
        <p:nvSpPr>
          <p:cNvPr id="22" name="Shape 392"/>
          <p:cNvSpPr/>
          <p:nvPr/>
        </p:nvSpPr>
        <p:spPr>
          <a:xfrm>
            <a:off x="2097530" y="4577321"/>
            <a:ext cx="615553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t>Fangst </a:t>
            </a:r>
          </a:p>
        </p:txBody>
      </p:sp>
      <p:sp>
        <p:nvSpPr>
          <p:cNvPr id="23" name="Shape 393"/>
          <p:cNvSpPr/>
          <p:nvPr/>
        </p:nvSpPr>
        <p:spPr>
          <a:xfrm>
            <a:off x="3348990" y="4469599"/>
            <a:ext cx="730200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>
              <a:defRPr sz="1300" b="1">
                <a:latin typeface="+mn-lt"/>
                <a:ea typeface="+mn-ea"/>
                <a:cs typeface="+mn-cs"/>
                <a:sym typeface="Verdana"/>
              </a:defRPr>
            </a:pPr>
            <a:r>
              <a:rPr sz="1300"/>
              <a:t>Levende-</a:t>
            </a:r>
          </a:p>
          <a:p>
            <a:pPr algn="ctr">
              <a:defRPr sz="1300" b="1">
                <a:latin typeface="+mn-lt"/>
                <a:ea typeface="+mn-ea"/>
                <a:cs typeface="+mn-cs"/>
                <a:sym typeface="Verdana"/>
              </a:defRPr>
            </a:pPr>
            <a:r>
              <a:rPr sz="1300"/>
              <a:t>lagring</a:t>
            </a:r>
          </a:p>
        </p:txBody>
      </p:sp>
      <p:sp>
        <p:nvSpPr>
          <p:cNvPr id="24" name="Shape 394"/>
          <p:cNvSpPr/>
          <p:nvPr/>
        </p:nvSpPr>
        <p:spPr>
          <a:xfrm>
            <a:off x="4461218" y="4577321"/>
            <a:ext cx="56425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t>Mottak</a:t>
            </a:r>
          </a:p>
        </p:txBody>
      </p:sp>
      <p:sp>
        <p:nvSpPr>
          <p:cNvPr id="25" name="Shape 395"/>
          <p:cNvSpPr/>
          <p:nvPr/>
        </p:nvSpPr>
        <p:spPr>
          <a:xfrm>
            <a:off x="5646953" y="4577321"/>
            <a:ext cx="74058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t>Foredling</a:t>
            </a:r>
          </a:p>
        </p:txBody>
      </p:sp>
      <p:sp>
        <p:nvSpPr>
          <p:cNvPr id="26" name="Shape 396"/>
          <p:cNvSpPr/>
          <p:nvPr/>
        </p:nvSpPr>
        <p:spPr>
          <a:xfrm>
            <a:off x="6869215" y="4417654"/>
            <a:ext cx="783868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>
              <a:defRPr sz="1100" b="1">
                <a:latin typeface="+mn-lt"/>
                <a:ea typeface="+mn-ea"/>
                <a:cs typeface="+mn-cs"/>
                <a:sym typeface="Verdana"/>
              </a:defRPr>
            </a:pPr>
            <a:r>
              <a:rPr sz="1100"/>
              <a:t>Anvendelse</a:t>
            </a:r>
          </a:p>
          <a:p>
            <a:pPr algn="ctr">
              <a:defRPr sz="1100" b="1">
                <a:latin typeface="+mn-lt"/>
                <a:ea typeface="+mn-ea"/>
                <a:cs typeface="+mn-cs"/>
                <a:sym typeface="Verdana"/>
              </a:defRPr>
            </a:pPr>
            <a:r>
              <a:rPr sz="1100"/>
              <a:t> av rest-</a:t>
            </a:r>
          </a:p>
          <a:p>
            <a:pPr algn="ctr">
              <a:defRPr sz="1100" b="1">
                <a:latin typeface="+mn-lt"/>
                <a:ea typeface="+mn-ea"/>
                <a:cs typeface="+mn-cs"/>
                <a:sym typeface="Verdana"/>
              </a:defRPr>
            </a:pPr>
            <a:r>
              <a:rPr sz="1100"/>
              <a:t>råstoff</a:t>
            </a:r>
          </a:p>
        </p:txBody>
      </p:sp>
      <p:sp>
        <p:nvSpPr>
          <p:cNvPr id="27" name="Shape 397"/>
          <p:cNvSpPr/>
          <p:nvPr/>
        </p:nvSpPr>
        <p:spPr>
          <a:xfrm>
            <a:off x="7851660" y="4416697"/>
            <a:ext cx="1240173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>
              <a:defRPr sz="1100" b="1">
                <a:latin typeface="+mn-lt"/>
                <a:ea typeface="+mn-ea"/>
                <a:cs typeface="+mn-cs"/>
                <a:sym typeface="Verdana"/>
              </a:defRPr>
            </a:pPr>
            <a:r>
              <a:rPr sz="1100" dirty="0" err="1"/>
              <a:t>Distribusjon</a:t>
            </a:r>
            <a:r>
              <a:rPr sz="1100" dirty="0"/>
              <a:t> </a:t>
            </a:r>
          </a:p>
          <a:p>
            <a:pPr algn="ctr">
              <a:defRPr sz="1100" b="1">
                <a:latin typeface="+mn-lt"/>
                <a:ea typeface="+mn-ea"/>
                <a:cs typeface="+mn-cs"/>
                <a:sym typeface="Verdana"/>
              </a:defRPr>
            </a:pPr>
            <a:r>
              <a:rPr sz="1100" dirty="0" err="1"/>
              <a:t>Salg</a:t>
            </a:r>
            <a:r>
              <a:rPr sz="1100" dirty="0"/>
              <a:t> </a:t>
            </a:r>
          </a:p>
          <a:p>
            <a:pPr algn="ctr">
              <a:defRPr sz="1100" b="1">
                <a:latin typeface="+mn-lt"/>
                <a:ea typeface="+mn-ea"/>
                <a:cs typeface="+mn-cs"/>
                <a:sym typeface="Verdana"/>
              </a:defRPr>
            </a:pPr>
            <a:r>
              <a:rPr sz="1100" dirty="0" err="1"/>
              <a:t>Eksport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331554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838200" y="371181"/>
            <a:ext cx="10515600" cy="1325563"/>
          </a:xfrm>
        </p:spPr>
        <p:txBody>
          <a:bodyPr/>
          <a:lstStyle/>
          <a:p>
            <a:r>
              <a:rPr lang="nb-NO" dirty="0"/>
              <a:t>Partnerskapet – kjernebedrifter og øvrige partnere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>
          <a:xfrm>
            <a:off x="623408" y="1696744"/>
            <a:ext cx="5181600" cy="483706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1600" dirty="0"/>
              <a:t>Nergård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Røst Sjømat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Vesterålens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Nordic Group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Gunnar Klo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Vesterålen Marine Olje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Norway Seafoods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Taste </a:t>
            </a:r>
            <a:r>
              <a:rPr lang="nb-NO" sz="1600" dirty="0" err="1"/>
              <a:t>of</a:t>
            </a:r>
            <a:r>
              <a:rPr lang="nb-NO" sz="1600" dirty="0"/>
              <a:t> North AS / Tysfjord Marine Farm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 err="1"/>
              <a:t>Sjøfisk</a:t>
            </a:r>
            <a:r>
              <a:rPr lang="nb-NO" sz="1600" dirty="0"/>
              <a:t>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Hovden Fiskeindustri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Sommarøy </a:t>
            </a:r>
            <a:r>
              <a:rPr lang="nb-NO" sz="1600" dirty="0" err="1"/>
              <a:t>Produksjonslag</a:t>
            </a:r>
            <a:r>
              <a:rPr lang="nb-NO" sz="1600" dirty="0"/>
              <a:t>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JM Nilsen Fisk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1600" dirty="0"/>
              <a:t>Melbu Systems AS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sz="half" idx="2"/>
          </p:nvPr>
        </p:nvSpPr>
        <p:spPr>
          <a:xfrm>
            <a:off x="5952226" y="1060103"/>
            <a:ext cx="5401574" cy="5661372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5500" dirty="0"/>
              <a:t>Myre Redskapssentral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5500" dirty="0"/>
              <a:t>Kristoffersen Fiskebåt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5500" dirty="0"/>
              <a:t>Maja Fiskebåtrederi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5500" dirty="0"/>
              <a:t>Myre Fiskemottak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5500" dirty="0"/>
              <a:t>Røst Trandamperi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5500" dirty="0"/>
              <a:t>Sea Pro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5500" dirty="0"/>
              <a:t>NOFI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5500" dirty="0"/>
              <a:t>Thermo </a:t>
            </a:r>
            <a:r>
              <a:rPr lang="nb-NO" sz="5500" dirty="0" err="1"/>
              <a:t>Transit</a:t>
            </a:r>
            <a:r>
              <a:rPr lang="nb-NO" sz="5500" dirty="0"/>
              <a:t>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5500" dirty="0" err="1"/>
              <a:t>Myrebas</a:t>
            </a:r>
            <a:endParaRPr lang="nb-NO" sz="5500" dirty="0"/>
          </a:p>
          <a:p>
            <a:pPr marL="514350" indent="-514350">
              <a:buFont typeface="+mj-lt"/>
              <a:buAutoNum type="arabicPeriod"/>
            </a:pPr>
            <a:r>
              <a:rPr lang="nb-NO" sz="5500" dirty="0" err="1"/>
              <a:t>Klotind</a:t>
            </a:r>
            <a:r>
              <a:rPr lang="nb-NO" sz="5500" dirty="0"/>
              <a:t> AS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sz="6400" dirty="0"/>
              <a:t>Nord Universitet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6400" dirty="0"/>
              <a:t>Kunnskapsparken Bodø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6400" dirty="0"/>
              <a:t>Fiskeriparken AS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6400" dirty="0"/>
              <a:t>NOFIMA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6400" dirty="0"/>
              <a:t>SINTEF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6400" dirty="0"/>
              <a:t>Universitetet i Tromsø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6400" dirty="0"/>
              <a:t>Vest </a:t>
            </a:r>
            <a:r>
              <a:rPr lang="nb-NO" sz="6400" dirty="0" err="1"/>
              <a:t>Lofotene</a:t>
            </a:r>
            <a:r>
              <a:rPr lang="nb-NO" sz="6400" dirty="0"/>
              <a:t> Videregående skole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6400" dirty="0"/>
              <a:t>Sortland Videregående skole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E0038-03DF-134E-B5C0-06D090932E24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41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2039930" y="253327"/>
            <a:ext cx="1474934" cy="589973"/>
            <a:chOff x="3964" y="483063"/>
            <a:chExt cx="1474934" cy="589973"/>
          </a:xfrm>
        </p:grpSpPr>
        <p:sp>
          <p:nvSpPr>
            <p:cNvPr id="21" name="Vinkeltegn 20"/>
            <p:cNvSpPr/>
            <p:nvPr/>
          </p:nvSpPr>
          <p:spPr>
            <a:xfrm>
              <a:off x="3964" y="483063"/>
              <a:ext cx="1474934" cy="58997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Vinkeltegn 4"/>
            <p:cNvSpPr/>
            <p:nvPr/>
          </p:nvSpPr>
          <p:spPr>
            <a:xfrm>
              <a:off x="298951" y="483063"/>
              <a:ext cx="884961" cy="589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dirty="0"/>
                <a:t>Fartøy</a:t>
              </a:r>
            </a:p>
          </p:txBody>
        </p:sp>
      </p:grpSp>
      <p:grpSp>
        <p:nvGrpSpPr>
          <p:cNvPr id="6" name="Gruppe 5"/>
          <p:cNvGrpSpPr/>
          <p:nvPr/>
        </p:nvGrpSpPr>
        <p:grpSpPr>
          <a:xfrm>
            <a:off x="3367372" y="253327"/>
            <a:ext cx="1474934" cy="589973"/>
            <a:chOff x="1331406" y="483063"/>
            <a:chExt cx="1474934" cy="589973"/>
          </a:xfrm>
        </p:grpSpPr>
        <p:sp>
          <p:nvSpPr>
            <p:cNvPr id="19" name="Vinkeltegn 18"/>
            <p:cNvSpPr/>
            <p:nvPr/>
          </p:nvSpPr>
          <p:spPr>
            <a:xfrm>
              <a:off x="1331406" y="483063"/>
              <a:ext cx="1474934" cy="58997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Vinkeltegn 6"/>
            <p:cNvSpPr/>
            <p:nvPr/>
          </p:nvSpPr>
          <p:spPr>
            <a:xfrm>
              <a:off x="1626393" y="483063"/>
              <a:ext cx="884961" cy="589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dirty="0"/>
                <a:t>Mellom-lagring</a:t>
              </a:r>
            </a:p>
          </p:txBody>
        </p:sp>
      </p:grpSp>
      <p:sp>
        <p:nvSpPr>
          <p:cNvPr id="18" name="Vinkeltegn 8"/>
          <p:cNvSpPr/>
          <p:nvPr/>
        </p:nvSpPr>
        <p:spPr>
          <a:xfrm>
            <a:off x="4989801" y="3134014"/>
            <a:ext cx="884961" cy="5899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06" tIns="16002" rIns="16002" bIns="160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1200" dirty="0"/>
              <a:t>Produsent</a:t>
            </a:r>
          </a:p>
        </p:txBody>
      </p:sp>
      <p:grpSp>
        <p:nvGrpSpPr>
          <p:cNvPr id="8" name="Gruppe 7"/>
          <p:cNvGrpSpPr/>
          <p:nvPr/>
        </p:nvGrpSpPr>
        <p:grpSpPr>
          <a:xfrm>
            <a:off x="6022254" y="253327"/>
            <a:ext cx="1474934" cy="589973"/>
            <a:chOff x="3986288" y="483063"/>
            <a:chExt cx="1474934" cy="589973"/>
          </a:xfrm>
        </p:grpSpPr>
        <p:sp>
          <p:nvSpPr>
            <p:cNvPr id="15" name="Vinkeltegn 14"/>
            <p:cNvSpPr/>
            <p:nvPr/>
          </p:nvSpPr>
          <p:spPr>
            <a:xfrm>
              <a:off x="3986288" y="483063"/>
              <a:ext cx="1474934" cy="58997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Vinkeltegn 10"/>
            <p:cNvSpPr/>
            <p:nvPr/>
          </p:nvSpPr>
          <p:spPr>
            <a:xfrm>
              <a:off x="4281275" y="483063"/>
              <a:ext cx="884961" cy="589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dirty="0"/>
                <a:t>Leverandør</a:t>
              </a:r>
            </a:p>
          </p:txBody>
        </p:sp>
      </p:grpSp>
      <p:grpSp>
        <p:nvGrpSpPr>
          <p:cNvPr id="9" name="Gruppe 8"/>
          <p:cNvGrpSpPr/>
          <p:nvPr/>
        </p:nvGrpSpPr>
        <p:grpSpPr>
          <a:xfrm>
            <a:off x="7349695" y="253327"/>
            <a:ext cx="1474934" cy="589973"/>
            <a:chOff x="5313729" y="483063"/>
            <a:chExt cx="1474934" cy="589973"/>
          </a:xfrm>
        </p:grpSpPr>
        <p:sp>
          <p:nvSpPr>
            <p:cNvPr id="13" name="Vinkeltegn 12"/>
            <p:cNvSpPr/>
            <p:nvPr/>
          </p:nvSpPr>
          <p:spPr>
            <a:xfrm>
              <a:off x="5313729" y="483063"/>
              <a:ext cx="1474934" cy="58997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Vinkeltegn 12"/>
            <p:cNvSpPr/>
            <p:nvPr/>
          </p:nvSpPr>
          <p:spPr>
            <a:xfrm>
              <a:off x="5608716" y="483063"/>
              <a:ext cx="884961" cy="589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dirty="0"/>
                <a:t>Eksportør</a:t>
              </a:r>
            </a:p>
          </p:txBody>
        </p:sp>
      </p:grpSp>
      <p:grpSp>
        <p:nvGrpSpPr>
          <p:cNvPr id="10" name="Gruppe 9"/>
          <p:cNvGrpSpPr/>
          <p:nvPr/>
        </p:nvGrpSpPr>
        <p:grpSpPr>
          <a:xfrm>
            <a:off x="8660576" y="253327"/>
            <a:ext cx="1474934" cy="589973"/>
            <a:chOff x="6641170" y="483063"/>
            <a:chExt cx="1474934" cy="589973"/>
          </a:xfrm>
        </p:grpSpPr>
        <p:sp>
          <p:nvSpPr>
            <p:cNvPr id="11" name="Vinkeltegn 10"/>
            <p:cNvSpPr/>
            <p:nvPr/>
          </p:nvSpPr>
          <p:spPr>
            <a:xfrm>
              <a:off x="6641170" y="483063"/>
              <a:ext cx="1474934" cy="58997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Vinkeltegn 14"/>
            <p:cNvSpPr/>
            <p:nvPr/>
          </p:nvSpPr>
          <p:spPr>
            <a:xfrm>
              <a:off x="6936157" y="483063"/>
              <a:ext cx="884961" cy="589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dirty="0" err="1"/>
                <a:t>FoUoI</a:t>
              </a:r>
              <a:endParaRPr lang="nb-NO" sz="1200" dirty="0"/>
            </a:p>
          </p:txBody>
        </p:sp>
      </p:grpSp>
      <p:sp>
        <p:nvSpPr>
          <p:cNvPr id="23" name="TekstSylinder 22"/>
          <p:cNvSpPr txBox="1"/>
          <p:nvPr/>
        </p:nvSpPr>
        <p:spPr>
          <a:xfrm>
            <a:off x="2251811" y="1427506"/>
            <a:ext cx="8705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err="1"/>
              <a:t>Vikanøy</a:t>
            </a:r>
            <a:endParaRPr lang="nb-NO" sz="1000" dirty="0"/>
          </a:p>
          <a:p>
            <a:endParaRPr lang="nb-NO" sz="1000" dirty="0"/>
          </a:p>
          <a:p>
            <a:r>
              <a:rPr lang="nb-NO" sz="1000" dirty="0" err="1"/>
              <a:t>Åsanøy</a:t>
            </a:r>
            <a:endParaRPr lang="nb-NO" sz="1000" dirty="0"/>
          </a:p>
          <a:p>
            <a:endParaRPr lang="nb-NO" sz="1000" dirty="0"/>
          </a:p>
          <a:p>
            <a:r>
              <a:rPr lang="nb-NO" sz="1000" dirty="0"/>
              <a:t>Gunnar K</a:t>
            </a:r>
          </a:p>
          <a:p>
            <a:endParaRPr lang="nb-NO" sz="1000" dirty="0"/>
          </a:p>
          <a:p>
            <a:r>
              <a:rPr lang="nb-NO" sz="1000" dirty="0" err="1"/>
              <a:t>Myrebas</a:t>
            </a:r>
            <a:endParaRPr lang="nb-NO" sz="1000" dirty="0"/>
          </a:p>
          <a:p>
            <a:endParaRPr lang="nb-NO" sz="1000" dirty="0"/>
          </a:p>
          <a:p>
            <a:r>
              <a:rPr lang="nb-NO" sz="1000" dirty="0" err="1"/>
              <a:t>Klotind</a:t>
            </a:r>
            <a:endParaRPr lang="nb-NO" sz="1000" dirty="0"/>
          </a:p>
          <a:p>
            <a:endParaRPr lang="nb-NO" sz="1000" dirty="0"/>
          </a:p>
          <a:p>
            <a:r>
              <a:rPr lang="nb-NO" sz="1000" dirty="0" err="1"/>
              <a:t>Kloegga</a:t>
            </a:r>
            <a:endParaRPr lang="nb-NO" sz="1000" dirty="0"/>
          </a:p>
          <a:p>
            <a:endParaRPr lang="nb-NO" sz="1000" dirty="0"/>
          </a:p>
          <a:p>
            <a:r>
              <a:rPr lang="nb-NO" sz="1000" dirty="0"/>
              <a:t>Maya </a:t>
            </a:r>
            <a:r>
              <a:rPr lang="nb-NO" sz="1000" dirty="0" err="1"/>
              <a:t>Fiskebå-trederi</a:t>
            </a:r>
            <a:r>
              <a:rPr lang="nb-NO" sz="1000" dirty="0"/>
              <a:t> AS</a:t>
            </a: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335" y="1444233"/>
            <a:ext cx="618987" cy="614581"/>
          </a:xfrm>
          <a:prstGeom prst="rect">
            <a:avLst/>
          </a:prstGeom>
        </p:spPr>
      </p:pic>
      <p:grpSp>
        <p:nvGrpSpPr>
          <p:cNvPr id="28" name="Gruppe 27"/>
          <p:cNvGrpSpPr/>
          <p:nvPr/>
        </p:nvGrpSpPr>
        <p:grpSpPr>
          <a:xfrm>
            <a:off x="4712719" y="253327"/>
            <a:ext cx="1474934" cy="589973"/>
            <a:chOff x="2658847" y="483063"/>
            <a:chExt cx="1474934" cy="589973"/>
          </a:xfrm>
        </p:grpSpPr>
        <p:sp>
          <p:nvSpPr>
            <p:cNvPr id="29" name="Vinkeltegn 28"/>
            <p:cNvSpPr/>
            <p:nvPr/>
          </p:nvSpPr>
          <p:spPr>
            <a:xfrm>
              <a:off x="2658847" y="483063"/>
              <a:ext cx="1474934" cy="58997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Vinkeltegn 4"/>
            <p:cNvSpPr/>
            <p:nvPr/>
          </p:nvSpPr>
          <p:spPr>
            <a:xfrm>
              <a:off x="2953834" y="483063"/>
              <a:ext cx="884961" cy="589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200" dirty="0"/>
                <a:t>Produsent</a:t>
              </a:r>
            </a:p>
          </p:txBody>
        </p:sp>
      </p:grpSp>
      <p:pic>
        <p:nvPicPr>
          <p:cNvPr id="31" name="Bild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71" y="1286768"/>
            <a:ext cx="541906" cy="766316"/>
          </a:xfrm>
          <a:prstGeom prst="rect">
            <a:avLst/>
          </a:prstGeom>
        </p:spPr>
      </p:pic>
      <p:pic>
        <p:nvPicPr>
          <p:cNvPr id="32" name="Bild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274" y="1414673"/>
            <a:ext cx="532429" cy="608490"/>
          </a:xfrm>
          <a:prstGeom prst="rect">
            <a:avLst/>
          </a:prstGeom>
        </p:spPr>
      </p:pic>
      <p:pic>
        <p:nvPicPr>
          <p:cNvPr id="33" name="Bilde 3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31" y="2048537"/>
            <a:ext cx="1321280" cy="28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Bild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032" y="2365085"/>
            <a:ext cx="950265" cy="280406"/>
          </a:xfrm>
          <a:prstGeom prst="rect">
            <a:avLst/>
          </a:prstGeom>
        </p:spPr>
      </p:pic>
      <p:pic>
        <p:nvPicPr>
          <p:cNvPr id="35" name="Bilde 3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71" y="2812126"/>
            <a:ext cx="673100" cy="3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Bilde 3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56" y="2740163"/>
            <a:ext cx="456160" cy="82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Bild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627" y="3266423"/>
            <a:ext cx="662045" cy="416632"/>
          </a:xfrm>
          <a:prstGeom prst="rect">
            <a:avLst/>
          </a:prstGeom>
        </p:spPr>
      </p:pic>
      <p:pic>
        <p:nvPicPr>
          <p:cNvPr id="38" name="Bilde 3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86" y="3691412"/>
            <a:ext cx="1072412" cy="44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kstSylinder 38"/>
          <p:cNvSpPr txBox="1"/>
          <p:nvPr/>
        </p:nvSpPr>
        <p:spPr>
          <a:xfrm>
            <a:off x="4771127" y="43603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40" name="Bilde 39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50" y="4226296"/>
            <a:ext cx="1021715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Bild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2150" y="4719730"/>
            <a:ext cx="988035" cy="567916"/>
          </a:xfrm>
          <a:prstGeom prst="rect">
            <a:avLst/>
          </a:prstGeom>
        </p:spPr>
      </p:pic>
      <p:sp>
        <p:nvSpPr>
          <p:cNvPr id="42" name="TekstSylinder 41"/>
          <p:cNvSpPr txBox="1"/>
          <p:nvPr/>
        </p:nvSpPr>
        <p:spPr>
          <a:xfrm>
            <a:off x="4810406" y="54471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43" name="Bild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5830" y="5346136"/>
            <a:ext cx="955517" cy="556878"/>
          </a:xfrm>
          <a:prstGeom prst="rect">
            <a:avLst/>
          </a:prstGeom>
        </p:spPr>
      </p:pic>
      <p:sp>
        <p:nvSpPr>
          <p:cNvPr id="44" name="TekstSylinder 43"/>
          <p:cNvSpPr txBox="1"/>
          <p:nvPr/>
        </p:nvSpPr>
        <p:spPr>
          <a:xfrm>
            <a:off x="4679474" y="63244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45" name="Bilde 44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49" y="5980667"/>
            <a:ext cx="1072412" cy="34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Bilde 45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92" y="1588329"/>
            <a:ext cx="1240790" cy="16319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kstSylinder 46"/>
          <p:cNvSpPr txBox="1"/>
          <p:nvPr/>
        </p:nvSpPr>
        <p:spPr>
          <a:xfrm>
            <a:off x="6473249" y="21081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48" name="Bild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19192" y="2037149"/>
            <a:ext cx="1457100" cy="245878"/>
          </a:xfrm>
          <a:prstGeom prst="rect">
            <a:avLst/>
          </a:prstGeom>
        </p:spPr>
      </p:pic>
      <p:sp>
        <p:nvSpPr>
          <p:cNvPr id="49" name="TekstSylinder 48"/>
          <p:cNvSpPr txBox="1"/>
          <p:nvPr/>
        </p:nvSpPr>
        <p:spPr>
          <a:xfrm>
            <a:off x="6316130" y="25926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50" name="Bilde 49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93" y="2603830"/>
            <a:ext cx="821055" cy="22733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kstSylinder 50"/>
          <p:cNvSpPr txBox="1"/>
          <p:nvPr/>
        </p:nvSpPr>
        <p:spPr>
          <a:xfrm>
            <a:off x="6250664" y="31294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52" name="Bilde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9192" y="3046247"/>
            <a:ext cx="1269114" cy="268359"/>
          </a:xfrm>
          <a:prstGeom prst="rect">
            <a:avLst/>
          </a:prstGeom>
        </p:spPr>
      </p:pic>
      <p:pic>
        <p:nvPicPr>
          <p:cNvPr id="53" name="Bilde 52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16" y="1535005"/>
            <a:ext cx="1348105" cy="265430"/>
          </a:xfrm>
          <a:prstGeom prst="rect">
            <a:avLst/>
          </a:prstGeom>
        </p:spPr>
      </p:pic>
      <p:pic>
        <p:nvPicPr>
          <p:cNvPr id="54" name="Bilde 5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43220" y="1481675"/>
            <a:ext cx="1096767" cy="376502"/>
          </a:xfrm>
          <a:prstGeom prst="rect">
            <a:avLst/>
          </a:prstGeom>
        </p:spPr>
      </p:pic>
      <p:pic>
        <p:nvPicPr>
          <p:cNvPr id="56" name="Bilde 5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43220" y="1974412"/>
            <a:ext cx="1138235" cy="234874"/>
          </a:xfrm>
          <a:prstGeom prst="rect">
            <a:avLst/>
          </a:prstGeom>
        </p:spPr>
      </p:pic>
      <p:pic>
        <p:nvPicPr>
          <p:cNvPr id="57" name="Bilde 56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219" y="2456730"/>
            <a:ext cx="1231330" cy="385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Bilde 5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55032" y="2887407"/>
            <a:ext cx="1261589" cy="673560"/>
          </a:xfrm>
          <a:prstGeom prst="rect">
            <a:avLst/>
          </a:prstGeom>
        </p:spPr>
      </p:pic>
      <p:pic>
        <p:nvPicPr>
          <p:cNvPr id="60" name="Bilde 59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31" y="3683055"/>
            <a:ext cx="1219518" cy="405476"/>
          </a:xfrm>
          <a:prstGeom prst="rect">
            <a:avLst/>
          </a:prstGeom>
        </p:spPr>
      </p:pic>
      <p:pic>
        <p:nvPicPr>
          <p:cNvPr id="61" name="Bilde 60"/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6166622"/>
            <a:ext cx="1771289" cy="691379"/>
          </a:xfrm>
          <a:prstGeom prst="rect">
            <a:avLst/>
          </a:prstGeom>
        </p:spPr>
      </p:pic>
      <p:sp>
        <p:nvSpPr>
          <p:cNvPr id="27" name="TekstSylinder 26"/>
          <p:cNvSpPr txBox="1"/>
          <p:nvPr/>
        </p:nvSpPr>
        <p:spPr>
          <a:xfrm>
            <a:off x="8879968" y="4256833"/>
            <a:ext cx="149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Sortland Videregående skole</a:t>
            </a:r>
          </a:p>
        </p:txBody>
      </p:sp>
      <p:sp>
        <p:nvSpPr>
          <p:cNvPr id="62" name="TekstSylinder 61"/>
          <p:cNvSpPr txBox="1"/>
          <p:nvPr/>
        </p:nvSpPr>
        <p:spPr>
          <a:xfrm>
            <a:off x="8879970" y="4772856"/>
            <a:ext cx="149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Vest Lofoten Videregående</a:t>
            </a:r>
          </a:p>
        </p:txBody>
      </p:sp>
      <p:sp>
        <p:nvSpPr>
          <p:cNvPr id="63" name="TekstSylinder 62"/>
          <p:cNvSpPr txBox="1"/>
          <p:nvPr/>
        </p:nvSpPr>
        <p:spPr>
          <a:xfrm>
            <a:off x="8879970" y="5441350"/>
            <a:ext cx="149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Universitetet i Tromsø</a:t>
            </a:r>
          </a:p>
        </p:txBody>
      </p:sp>
    </p:spTree>
    <p:extLst>
      <p:ext uri="{BB962C8B-B14F-4D97-AF65-F5344CB8AC3E}">
        <p14:creationId xmlns:p14="http://schemas.microsoft.com/office/powerpoint/2010/main" val="152563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Fotosearch_k9812826 (1).jpg"/>
          <p:cNvPicPr>
            <a:picLocks noChangeAspect="1"/>
          </p:cNvPicPr>
          <p:nvPr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b="32046"/>
          <a:stretch/>
        </p:blipFill>
        <p:spPr>
          <a:xfrm>
            <a:off x="1936323" y="1836728"/>
            <a:ext cx="8132305" cy="421329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kstSylinder 2"/>
          <p:cNvSpPr txBox="1"/>
          <p:nvPr/>
        </p:nvSpPr>
        <p:spPr>
          <a:xfrm>
            <a:off x="1693633" y="3735264"/>
            <a:ext cx="1380924" cy="1328023"/>
          </a:xfrm>
          <a:prstGeom prst="wedgeRoundRectCallout">
            <a:avLst>
              <a:gd name="adj1" fmla="val 25992"/>
              <a:gd name="adj2" fmla="val 8055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4837431" y="4529876"/>
            <a:ext cx="1674775" cy="1328023"/>
          </a:xfrm>
          <a:prstGeom prst="wedgeRoundRectCallout">
            <a:avLst>
              <a:gd name="adj1" fmla="val -47702"/>
              <a:gd name="adj2" fmla="val -9222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380812" y="2022097"/>
            <a:ext cx="1917130" cy="1634490"/>
          </a:xfrm>
          <a:prstGeom prst="wedgeRoundRectCallout">
            <a:avLst>
              <a:gd name="adj1" fmla="val 58265"/>
              <a:gd name="adj2" fmla="val 2913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nb-NO" dirty="0"/>
          </a:p>
          <a:p>
            <a:pPr algn="r"/>
            <a:endParaRPr lang="nb-NO" dirty="0"/>
          </a:p>
          <a:p>
            <a:pPr algn="r"/>
            <a:endParaRPr lang="nb-NO" dirty="0"/>
          </a:p>
          <a:p>
            <a:pPr algn="r"/>
            <a:r>
              <a:rPr lang="nb-NO" dirty="0"/>
              <a:t>Maya</a:t>
            </a:r>
          </a:p>
          <a:p>
            <a:pPr algn="r"/>
            <a:r>
              <a:rPr lang="nb-NO" dirty="0"/>
              <a:t> Fiskebåtrederi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8324965" y="2839405"/>
            <a:ext cx="1380924" cy="1328023"/>
          </a:xfrm>
          <a:prstGeom prst="wedgeRoundRectCallout">
            <a:avLst>
              <a:gd name="adj1" fmla="val -189281"/>
              <a:gd name="adj2" fmla="val -6965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193682" y="399531"/>
            <a:ext cx="5131285" cy="1276945"/>
          </a:xfrm>
          <a:prstGeom prst="wedgeRoundRectCallout">
            <a:avLst>
              <a:gd name="adj1" fmla="val -13251"/>
              <a:gd name="adj2" fmla="val 16013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b-NO" dirty="0"/>
              <a:t>-JM Nilsen</a:t>
            </a:r>
          </a:p>
          <a:p>
            <a:pPr algn="r"/>
            <a:r>
              <a:rPr lang="nb-NO" dirty="0"/>
              <a:t>-Gunnar K</a:t>
            </a:r>
          </a:p>
          <a:p>
            <a:pPr algn="r"/>
            <a:r>
              <a:rPr lang="nb-NO" dirty="0"/>
              <a:t>-</a:t>
            </a:r>
            <a:r>
              <a:rPr lang="nb-NO" dirty="0" err="1"/>
              <a:t>Myrebas</a:t>
            </a:r>
            <a:endParaRPr lang="nb-NO" dirty="0"/>
          </a:p>
          <a:p>
            <a:pPr algn="r"/>
            <a:r>
              <a:rPr lang="nb-NO" sz="1500" dirty="0"/>
              <a:t>-</a:t>
            </a:r>
            <a:r>
              <a:rPr lang="nb-NO" sz="1500" dirty="0" err="1"/>
              <a:t>Klotind</a:t>
            </a:r>
            <a:r>
              <a:rPr lang="nb-NO" sz="1500" dirty="0"/>
              <a:t> AS</a:t>
            </a:r>
          </a:p>
        </p:txBody>
      </p:sp>
      <p:pic>
        <p:nvPicPr>
          <p:cNvPr id="8" name="Bild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77" y="1501489"/>
            <a:ext cx="1240790" cy="16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77" y="1182465"/>
            <a:ext cx="1072412" cy="236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77" y="841867"/>
            <a:ext cx="1072412" cy="34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38" y="4574949"/>
            <a:ext cx="966332" cy="48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13" y="399531"/>
            <a:ext cx="1072412" cy="44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e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81" y="473567"/>
            <a:ext cx="673100" cy="3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e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87" y="921589"/>
            <a:ext cx="683895" cy="49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e 1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94" y="1450053"/>
            <a:ext cx="798195" cy="214630"/>
          </a:xfrm>
          <a:prstGeom prst="rect">
            <a:avLst/>
          </a:prstGeom>
        </p:spPr>
      </p:pic>
      <p:pic>
        <p:nvPicPr>
          <p:cNvPr id="16" name="Bilde 15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90" y="459494"/>
            <a:ext cx="456160" cy="82470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kstSylinder 16"/>
          <p:cNvSpPr txBox="1"/>
          <p:nvPr/>
        </p:nvSpPr>
        <p:spPr>
          <a:xfrm>
            <a:off x="6675538" y="3620853"/>
            <a:ext cx="1380924" cy="1328023"/>
          </a:xfrm>
          <a:prstGeom prst="wedgeRoundRectCallout">
            <a:avLst>
              <a:gd name="adj1" fmla="val -124963"/>
              <a:gd name="adj2" fmla="val -9557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18" name="Bilde 17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54" y="3937174"/>
            <a:ext cx="821055" cy="22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Bilde 18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53" y="4443314"/>
            <a:ext cx="1348105" cy="265430"/>
          </a:xfrm>
          <a:prstGeom prst="rect">
            <a:avLst/>
          </a:prstGeom>
        </p:spPr>
      </p:pic>
      <p:pic>
        <p:nvPicPr>
          <p:cNvPr id="20" name="Bilde 19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54" y="2947863"/>
            <a:ext cx="1021715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Bilde 20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52846"/>
            <a:ext cx="1740640" cy="605155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0262" y="449002"/>
            <a:ext cx="532429" cy="608490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2671" y="1424047"/>
            <a:ext cx="1541547" cy="260128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43093" y="2037528"/>
            <a:ext cx="988035" cy="567916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43093" y="2669424"/>
            <a:ext cx="955517" cy="556878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3028" y="5060091"/>
            <a:ext cx="541906" cy="766316"/>
          </a:xfrm>
          <a:prstGeom prst="rect">
            <a:avLst/>
          </a:prstGeom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0890" y="4049990"/>
            <a:ext cx="1138235" cy="234874"/>
          </a:xfrm>
          <a:prstGeom prst="rect">
            <a:avLst/>
          </a:prstGeom>
        </p:spPr>
      </p:pic>
      <p:pic>
        <p:nvPicPr>
          <p:cNvPr id="28" name="Bilde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8151" y="1093777"/>
            <a:ext cx="1101443" cy="325016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64516" y="5191128"/>
            <a:ext cx="748174" cy="256836"/>
          </a:xfrm>
          <a:prstGeom prst="rect">
            <a:avLst/>
          </a:prstGeom>
        </p:spPr>
      </p:pic>
      <p:pic>
        <p:nvPicPr>
          <p:cNvPr id="30" name="Bilde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67617" y="472738"/>
            <a:ext cx="736600" cy="463550"/>
          </a:xfrm>
          <a:prstGeom prst="rect">
            <a:avLst/>
          </a:prstGeom>
        </p:spPr>
      </p:pic>
      <p:pic>
        <p:nvPicPr>
          <p:cNvPr id="31" name="Bilde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89853" y="3411693"/>
            <a:ext cx="783518" cy="418319"/>
          </a:xfrm>
          <a:prstGeom prst="rect">
            <a:avLst/>
          </a:prstGeom>
        </p:spPr>
      </p:pic>
      <p:pic>
        <p:nvPicPr>
          <p:cNvPr id="32" name="Bilde 3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13533" y="3898036"/>
            <a:ext cx="796792" cy="7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3677294" y="912044"/>
            <a:ext cx="5577489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11480">
              <a:defRPr sz="1600" b="1"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rPr lang="nb-NO" sz="2500" dirty="0"/>
              <a:t>Resultatmål</a:t>
            </a:r>
            <a:r>
              <a:rPr sz="2500" dirty="0"/>
              <a:t> </a:t>
            </a:r>
            <a:r>
              <a:rPr sz="2500" dirty="0" err="1"/>
              <a:t>ved</a:t>
            </a:r>
            <a:r>
              <a:rPr sz="2500" dirty="0"/>
              <a:t> </a:t>
            </a:r>
            <a:r>
              <a:rPr sz="2500" dirty="0" err="1"/>
              <a:t>ønsket</a:t>
            </a:r>
            <a:r>
              <a:rPr sz="2500" dirty="0"/>
              <a:t> </a:t>
            </a:r>
            <a:r>
              <a:rPr sz="2500" dirty="0" err="1"/>
              <a:t>tilstand</a:t>
            </a:r>
            <a:r>
              <a:rPr sz="2500" dirty="0"/>
              <a:t> </a:t>
            </a:r>
            <a:r>
              <a:rPr sz="2500" dirty="0" err="1"/>
              <a:t>juni</a:t>
            </a:r>
            <a:r>
              <a:rPr sz="2500" dirty="0"/>
              <a:t> 2018</a:t>
            </a:r>
          </a:p>
        </p:txBody>
      </p:sp>
      <p:sp>
        <p:nvSpPr>
          <p:cNvPr id="506" name="Shape 506"/>
          <p:cNvSpPr/>
          <p:nvPr/>
        </p:nvSpPr>
        <p:spPr>
          <a:xfrm>
            <a:off x="4002580" y="1878949"/>
            <a:ext cx="4186840" cy="355085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4F4DD"/>
          </a:solidFill>
        </p:spPr>
        <p:txBody>
          <a:bodyPr lIns="50800" tIns="50800" rIns="50800" bIns="50800" anchor="ctr"/>
          <a:lstStyle/>
          <a:p>
            <a:pPr marL="40639" marR="40639"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1882589" y="1830800"/>
            <a:ext cx="9365876" cy="3647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411480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Verdana"/>
              </a:defRPr>
            </a:pPr>
            <a:r>
              <a:rPr sz="1600" dirty="0"/>
              <a:t>- </a:t>
            </a:r>
            <a:r>
              <a:rPr sz="2200" dirty="0" err="1"/>
              <a:t>Fersk</a:t>
            </a:r>
            <a:r>
              <a:rPr sz="2200" dirty="0"/>
              <a:t> </a:t>
            </a:r>
            <a:r>
              <a:rPr sz="2200" dirty="0" err="1"/>
              <a:t>torsk</a:t>
            </a:r>
            <a:r>
              <a:rPr sz="2200" dirty="0"/>
              <a:t> hele </a:t>
            </a:r>
            <a:r>
              <a:rPr sz="2200" dirty="0" err="1"/>
              <a:t>året</a:t>
            </a:r>
            <a:endParaRPr sz="2200" dirty="0"/>
          </a:p>
          <a:p>
            <a:pPr defTabSz="411480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Verdana"/>
              </a:defRPr>
            </a:pPr>
            <a:r>
              <a:rPr sz="2200" dirty="0"/>
              <a:t>- </a:t>
            </a:r>
            <a:r>
              <a:rPr sz="2200" dirty="0" err="1"/>
              <a:t>Levendelagring</a:t>
            </a:r>
            <a:r>
              <a:rPr sz="2200" dirty="0"/>
              <a:t> </a:t>
            </a:r>
            <a:r>
              <a:rPr sz="2200" dirty="0" err="1"/>
              <a:t>fra</a:t>
            </a:r>
            <a:r>
              <a:rPr sz="2200" dirty="0"/>
              <a:t> 7.000 </a:t>
            </a:r>
            <a:r>
              <a:rPr sz="2200" dirty="0" err="1"/>
              <a:t>til</a:t>
            </a:r>
            <a:r>
              <a:rPr sz="2200" dirty="0"/>
              <a:t> 15.000 (20.000) </a:t>
            </a:r>
            <a:r>
              <a:rPr sz="2200" dirty="0" err="1"/>
              <a:t>tonn</a:t>
            </a:r>
            <a:endParaRPr sz="2200" dirty="0"/>
          </a:p>
          <a:p>
            <a:pPr defTabSz="411480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Verdana"/>
              </a:defRPr>
            </a:pPr>
            <a:r>
              <a:rPr sz="2200" dirty="0"/>
              <a:t>- </a:t>
            </a:r>
            <a:r>
              <a:rPr sz="2200" dirty="0" err="1"/>
              <a:t>Fôrutfordring</a:t>
            </a:r>
            <a:r>
              <a:rPr sz="2200" dirty="0"/>
              <a:t> </a:t>
            </a:r>
            <a:r>
              <a:rPr sz="2200" dirty="0" err="1"/>
              <a:t>løst</a:t>
            </a:r>
            <a:endParaRPr sz="2200" dirty="0"/>
          </a:p>
          <a:p>
            <a:pPr defTabSz="411480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Verdana"/>
              </a:defRPr>
            </a:pPr>
            <a:r>
              <a:rPr sz="2200" dirty="0"/>
              <a:t>- </a:t>
            </a:r>
            <a:r>
              <a:rPr sz="2200" dirty="0" err="1"/>
              <a:t>Høyere</a:t>
            </a:r>
            <a:r>
              <a:rPr sz="2200" dirty="0"/>
              <a:t> </a:t>
            </a:r>
            <a:r>
              <a:rPr sz="2200" dirty="0" err="1"/>
              <a:t>markedskompetanse</a:t>
            </a:r>
            <a:r>
              <a:rPr sz="2200" dirty="0"/>
              <a:t> </a:t>
            </a:r>
            <a:r>
              <a:rPr sz="2200" dirty="0" err="1"/>
              <a:t>og</a:t>
            </a:r>
            <a:r>
              <a:rPr sz="2200" dirty="0"/>
              <a:t> </a:t>
            </a:r>
            <a:r>
              <a:rPr sz="2200" dirty="0" err="1"/>
              <a:t>tydelig</a:t>
            </a:r>
            <a:r>
              <a:rPr sz="2200" dirty="0"/>
              <a:t> </a:t>
            </a:r>
            <a:r>
              <a:rPr sz="2200" dirty="0" err="1"/>
              <a:t>felles</a:t>
            </a:r>
            <a:r>
              <a:rPr sz="2200" dirty="0"/>
              <a:t> </a:t>
            </a:r>
            <a:r>
              <a:rPr sz="2200" dirty="0" err="1"/>
              <a:t>markedsstrategi</a:t>
            </a:r>
            <a:endParaRPr sz="2200" dirty="0"/>
          </a:p>
          <a:p>
            <a:pPr defTabSz="411480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Verdana"/>
              </a:defRPr>
            </a:pPr>
            <a:r>
              <a:rPr sz="2200" dirty="0"/>
              <a:t>- </a:t>
            </a:r>
            <a:r>
              <a:rPr sz="2200" dirty="0" err="1"/>
              <a:t>Nasjonal</a:t>
            </a:r>
            <a:r>
              <a:rPr sz="2200" dirty="0"/>
              <a:t> </a:t>
            </a:r>
            <a:r>
              <a:rPr sz="2200" dirty="0" err="1"/>
              <a:t>kvalitetsstandard</a:t>
            </a:r>
            <a:r>
              <a:rPr sz="2200" dirty="0"/>
              <a:t> for </a:t>
            </a:r>
            <a:r>
              <a:rPr sz="2200" dirty="0" err="1"/>
              <a:t>levendelagret</a:t>
            </a:r>
            <a:r>
              <a:rPr sz="2200" dirty="0"/>
              <a:t> </a:t>
            </a:r>
            <a:r>
              <a:rPr sz="2200" dirty="0" err="1"/>
              <a:t>torsk</a:t>
            </a:r>
            <a:endParaRPr sz="2200" dirty="0"/>
          </a:p>
          <a:p>
            <a:pPr defTabSz="411480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Verdana"/>
              </a:defRPr>
            </a:pPr>
            <a:r>
              <a:rPr sz="2200" dirty="0"/>
              <a:t>- </a:t>
            </a:r>
            <a:r>
              <a:rPr sz="2200" dirty="0" err="1"/>
              <a:t>Godt</a:t>
            </a:r>
            <a:r>
              <a:rPr sz="2200" dirty="0"/>
              <a:t> </a:t>
            </a:r>
            <a:r>
              <a:rPr sz="2200" dirty="0" err="1"/>
              <a:t>samarbeid</a:t>
            </a:r>
            <a:r>
              <a:rPr sz="2200" dirty="0"/>
              <a:t> med </a:t>
            </a:r>
            <a:r>
              <a:rPr sz="2200" dirty="0" err="1"/>
              <a:t>andre</a:t>
            </a:r>
            <a:r>
              <a:rPr sz="2200" dirty="0"/>
              <a:t> </a:t>
            </a:r>
            <a:r>
              <a:rPr sz="2200" dirty="0" err="1"/>
              <a:t>klynger</a:t>
            </a:r>
            <a:endParaRPr sz="2200" dirty="0"/>
          </a:p>
          <a:p>
            <a:pPr defTabSz="411480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Verdana"/>
              </a:defRPr>
            </a:pPr>
            <a:r>
              <a:rPr sz="2200" dirty="0"/>
              <a:t>- </a:t>
            </a:r>
            <a:r>
              <a:rPr sz="2200" dirty="0" err="1"/>
              <a:t>En</a:t>
            </a:r>
            <a:r>
              <a:rPr sz="2200" dirty="0"/>
              <a:t> </a:t>
            </a:r>
            <a:r>
              <a:rPr sz="2200" dirty="0" err="1"/>
              <a:t>velfungerende</a:t>
            </a:r>
            <a:r>
              <a:rPr sz="2200" dirty="0"/>
              <a:t> </a:t>
            </a:r>
            <a:r>
              <a:rPr sz="2200" dirty="0" err="1"/>
              <a:t>klynge</a:t>
            </a:r>
            <a:r>
              <a:rPr sz="2200" dirty="0"/>
              <a:t> </a:t>
            </a:r>
            <a:r>
              <a:rPr sz="2200" dirty="0" err="1"/>
              <a:t>klar</a:t>
            </a:r>
            <a:r>
              <a:rPr sz="2200" dirty="0"/>
              <a:t> for NCE!</a:t>
            </a:r>
          </a:p>
        </p:txBody>
      </p:sp>
    </p:spTree>
    <p:extLst>
      <p:ext uri="{BB962C8B-B14F-4D97-AF65-F5344CB8AC3E}">
        <p14:creationId xmlns:p14="http://schemas.microsoft.com/office/powerpoint/2010/main" val="31275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9000"/>
                    </a14:imgEffect>
                  </a14:imgLayer>
                </a14:imgProps>
              </a:ext>
            </a:extLst>
          </a:blip>
          <a:srcRect/>
          <a:stretch>
            <a:fillRect t="-4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Forventninger til aktørene i klyngen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3" y="6168379"/>
            <a:ext cx="2147947" cy="689621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E3A4-1826-A04D-91B8-8054B24F49C6}" type="datetime1">
              <a:rPr lang="nb-NO" smtClean="0"/>
              <a:t>10.11.2016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FD5D-62A8-DB47-BB8C-91812631F699}" type="slidenum">
              <a:rPr lang="nb-NO" smtClean="0"/>
              <a:t>8</a:t>
            </a:fld>
            <a:endParaRPr lang="nb-NO"/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931877" y="1409351"/>
            <a:ext cx="10515600" cy="45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v"/>
            </a:pPr>
            <a:r>
              <a:rPr lang="nb-NO" dirty="0"/>
              <a:t>Komplementaritet og felles behov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b-NO" dirty="0"/>
              <a:t>Gruppens evne og vilje til å utnytte synergier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b-NO" dirty="0"/>
              <a:t>Skape konkret aktivitet</a:t>
            </a:r>
          </a:p>
          <a:p>
            <a:pPr marL="1028700" lvl="1" indent="-571500">
              <a:buFont typeface="Wingdings" panose="05000000000000000000" pitchFamily="2" charset="2"/>
              <a:buChar char="v"/>
            </a:pPr>
            <a:r>
              <a:rPr lang="nb-NO" dirty="0"/>
              <a:t>Felles behov / interesse</a:t>
            </a:r>
          </a:p>
          <a:p>
            <a:pPr marL="1028700" lvl="1" indent="-571500">
              <a:buFont typeface="Wingdings" panose="05000000000000000000" pitchFamily="2" charset="2"/>
              <a:buChar char="v"/>
            </a:pPr>
            <a:r>
              <a:rPr lang="nb-NO" dirty="0"/>
              <a:t>Mer effektivt å gjøre det sammen enn alene</a:t>
            </a:r>
          </a:p>
          <a:p>
            <a:pPr marL="1028700" lvl="1" indent="-571500">
              <a:buFont typeface="Wingdings" panose="05000000000000000000" pitchFamily="2" charset="2"/>
              <a:buChar char="v"/>
            </a:pPr>
            <a:r>
              <a:rPr lang="nb-NO" dirty="0"/>
              <a:t>Aktivitet som vesentlig effekt på mål</a:t>
            </a:r>
          </a:p>
          <a:p>
            <a:pPr marL="1028700" lvl="1" indent="-571500">
              <a:buFont typeface="Wingdings" panose="05000000000000000000" pitchFamily="2" charset="2"/>
              <a:buChar char="v"/>
            </a:pPr>
            <a:r>
              <a:rPr lang="nb-NO" dirty="0"/>
              <a:t>Ressursbruken ved å samarbeide er mindre enn de samlede gevinstene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b-NO" dirty="0"/>
              <a:t>Håndfaste prosjekt</a:t>
            </a:r>
          </a:p>
        </p:txBody>
      </p:sp>
    </p:spTree>
    <p:extLst>
      <p:ext uri="{BB962C8B-B14F-4D97-AF65-F5344CB8AC3E}">
        <p14:creationId xmlns:p14="http://schemas.microsoft.com/office/powerpoint/2010/main" val="34231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/>
        </p:nvSpPr>
        <p:spPr>
          <a:xfrm>
            <a:off x="3272791" y="1520191"/>
            <a:ext cx="5543551" cy="4245665"/>
          </a:xfrm>
          <a:prstGeom prst="rightArrow">
            <a:avLst>
              <a:gd name="adj1" fmla="val 73973"/>
              <a:gd name="adj2" fmla="val 30152"/>
            </a:avLst>
          </a:prstGeom>
          <a:solidFill>
            <a:srgbClr val="78A600"/>
          </a:solidFill>
          <a:ln w="12700">
            <a:miter lim="400000"/>
          </a:ln>
        </p:spPr>
        <p:txBody>
          <a:bodyPr lIns="34290" tIns="34290" rIns="34290" bIns="34290" anchor="ctr"/>
          <a:lstStyle/>
          <a:p>
            <a:pPr algn="ctr" defTabSz="41148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/>
          </a:p>
        </p:txBody>
      </p:sp>
      <p:sp>
        <p:nvSpPr>
          <p:cNvPr id="383" name="Shape 383"/>
          <p:cNvSpPr/>
          <p:nvPr/>
        </p:nvSpPr>
        <p:spPr>
          <a:xfrm>
            <a:off x="7981950" y="2188466"/>
            <a:ext cx="2618274" cy="290911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4290" tIns="34290" rIns="34290" bIns="34290" anchor="ctr"/>
          <a:lstStyle/>
          <a:p>
            <a:pPr algn="ctr" defTabSz="411480">
              <a:defRPr sz="24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/>
          </a:p>
        </p:txBody>
      </p:sp>
      <p:sp>
        <p:nvSpPr>
          <p:cNvPr id="384" name="Shape 384"/>
          <p:cNvSpPr/>
          <p:nvPr/>
        </p:nvSpPr>
        <p:spPr>
          <a:xfrm>
            <a:off x="8913252" y="3177510"/>
            <a:ext cx="1360016" cy="931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 algn="ctr">
              <a:spcBef>
                <a:spcPts val="800"/>
              </a:spcBef>
              <a:defRPr sz="1400"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Løfte lønnsom-heten gjennom helårlig virksomhet</a:t>
            </a:r>
          </a:p>
        </p:txBody>
      </p:sp>
      <p:sp>
        <p:nvSpPr>
          <p:cNvPr id="385" name="Shape 385"/>
          <p:cNvSpPr/>
          <p:nvPr/>
        </p:nvSpPr>
        <p:spPr>
          <a:xfrm>
            <a:off x="3135630" y="2437314"/>
            <a:ext cx="5852160" cy="582931"/>
          </a:xfrm>
          <a:prstGeom prst="rightArrow">
            <a:avLst>
              <a:gd name="adj1" fmla="val 60000"/>
              <a:gd name="adj2" fmla="val 5882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4290" tIns="34290" rIns="34290" bIns="34290" anchor="ctr"/>
          <a:lstStyle/>
          <a:p>
            <a:pPr algn="ctr" defTabSz="41148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/>
          </a:p>
        </p:txBody>
      </p:sp>
      <p:sp>
        <p:nvSpPr>
          <p:cNvPr id="386" name="Shape 386"/>
          <p:cNvSpPr/>
          <p:nvPr/>
        </p:nvSpPr>
        <p:spPr>
          <a:xfrm>
            <a:off x="3135630" y="3671754"/>
            <a:ext cx="5852160" cy="582931"/>
          </a:xfrm>
          <a:prstGeom prst="rightArrow">
            <a:avLst>
              <a:gd name="adj1" fmla="val 60000"/>
              <a:gd name="adj2" fmla="val 5882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4290" tIns="34290" rIns="34290" bIns="34290" anchor="ctr"/>
          <a:lstStyle/>
          <a:p>
            <a:pPr algn="ctr" defTabSz="41148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/>
          </a:p>
        </p:txBody>
      </p:sp>
      <p:sp>
        <p:nvSpPr>
          <p:cNvPr id="387" name="Shape 387"/>
          <p:cNvSpPr/>
          <p:nvPr/>
        </p:nvSpPr>
        <p:spPr>
          <a:xfrm>
            <a:off x="3889252" y="2586433"/>
            <a:ext cx="2740057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 defTabSz="411480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Bedre industrielle vilkår</a:t>
            </a:r>
          </a:p>
        </p:txBody>
      </p:sp>
      <p:sp>
        <p:nvSpPr>
          <p:cNvPr id="388" name="Shape 388"/>
          <p:cNvSpPr/>
          <p:nvPr/>
        </p:nvSpPr>
        <p:spPr>
          <a:xfrm>
            <a:off x="3911944" y="3820874"/>
            <a:ext cx="4047212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 defTabSz="411480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Råstoff, kvalitet og kontroll</a:t>
            </a:r>
          </a:p>
        </p:txBody>
      </p:sp>
      <p:sp>
        <p:nvSpPr>
          <p:cNvPr id="389" name="Shape 389"/>
          <p:cNvSpPr/>
          <p:nvPr/>
        </p:nvSpPr>
        <p:spPr>
          <a:xfrm>
            <a:off x="2598534" y="427386"/>
            <a:ext cx="6483356" cy="4385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 algn="ctr" defTabSz="411480">
              <a:defRPr sz="24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Torskeklyngen 2015-2018</a:t>
            </a:r>
          </a:p>
        </p:txBody>
      </p:sp>
      <p:sp>
        <p:nvSpPr>
          <p:cNvPr id="390" name="Shape 390"/>
          <p:cNvSpPr/>
          <p:nvPr/>
        </p:nvSpPr>
        <p:spPr>
          <a:xfrm>
            <a:off x="3135630" y="3054534"/>
            <a:ext cx="5852160" cy="582931"/>
          </a:xfrm>
          <a:prstGeom prst="rightArrow">
            <a:avLst>
              <a:gd name="adj1" fmla="val 60000"/>
              <a:gd name="adj2" fmla="val 5882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4290" tIns="34290" rIns="34290" bIns="34290" anchor="ctr"/>
          <a:lstStyle/>
          <a:p>
            <a:pPr algn="ctr" defTabSz="41148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/>
          </a:p>
        </p:txBody>
      </p:sp>
      <p:sp>
        <p:nvSpPr>
          <p:cNvPr id="391" name="Shape 391"/>
          <p:cNvSpPr/>
          <p:nvPr/>
        </p:nvSpPr>
        <p:spPr>
          <a:xfrm>
            <a:off x="3924329" y="3220117"/>
            <a:ext cx="3831766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 defTabSz="411480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Krafttak for økt markedskompetanse</a:t>
            </a:r>
          </a:p>
        </p:txBody>
      </p:sp>
      <p:sp>
        <p:nvSpPr>
          <p:cNvPr id="392" name="Shape 392"/>
          <p:cNvSpPr/>
          <p:nvPr/>
        </p:nvSpPr>
        <p:spPr>
          <a:xfrm>
            <a:off x="3169920" y="4288974"/>
            <a:ext cx="5852160" cy="582931"/>
          </a:xfrm>
          <a:prstGeom prst="rightArrow">
            <a:avLst>
              <a:gd name="adj1" fmla="val 60000"/>
              <a:gd name="adj2" fmla="val 5882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4290" tIns="34290" rIns="34290" bIns="34290" anchor="ctr"/>
          <a:lstStyle/>
          <a:p>
            <a:pPr algn="ctr" defTabSz="41148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/>
          </a:p>
        </p:txBody>
      </p:sp>
      <p:sp>
        <p:nvSpPr>
          <p:cNvPr id="393" name="Shape 393"/>
          <p:cNvSpPr/>
          <p:nvPr/>
        </p:nvSpPr>
        <p:spPr>
          <a:xfrm>
            <a:off x="3934788" y="4438094"/>
            <a:ext cx="4699614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 anchor="ctr">
            <a:spAutoFit/>
          </a:bodyPr>
          <a:lstStyle>
            <a:lvl1pPr defTabSz="411480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Kompetanseutvikling</a:t>
            </a:r>
          </a:p>
        </p:txBody>
      </p:sp>
      <p:sp>
        <p:nvSpPr>
          <p:cNvPr id="394" name="Shape 394"/>
          <p:cNvSpPr/>
          <p:nvPr/>
        </p:nvSpPr>
        <p:spPr>
          <a:xfrm>
            <a:off x="2681065" y="5937663"/>
            <a:ext cx="6144070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marL="323999" algn="ctr" defTabSz="411480">
              <a:lnSpc>
                <a:spcPct val="120000"/>
              </a:lnSpc>
              <a:defRPr sz="1400" b="1" i="1">
                <a:solidFill>
                  <a:srgbClr val="53585F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sz="1400"/>
              <a:t>Fire viktige samarbeidprosjekter for klyngen, </a:t>
            </a:r>
          </a:p>
          <a:p>
            <a:pPr marL="323999" algn="ctr" defTabSz="411480">
              <a:lnSpc>
                <a:spcPct val="120000"/>
              </a:lnSpc>
              <a:defRPr sz="1400" b="1" i="1">
                <a:solidFill>
                  <a:srgbClr val="53585F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sz="1400"/>
              <a:t>utviklet og forankret gjennom foresightprosessen</a:t>
            </a:r>
          </a:p>
        </p:txBody>
      </p:sp>
    </p:spTree>
    <p:extLst>
      <p:ext uri="{BB962C8B-B14F-4D97-AF65-F5344CB8AC3E}">
        <p14:creationId xmlns:p14="http://schemas.microsoft.com/office/powerpoint/2010/main" val="262169642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 til styringsgruppemøte 200416" id="{12BC732E-4DDD-413C-8D49-ED45C7BE131B}" vid="{CABF0DE0-FE0A-4A54-9203-71866480854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25150</TotalTime>
  <Words>697</Words>
  <Application>Microsoft Office PowerPoint</Application>
  <PresentationFormat>Widescreen</PresentationFormat>
  <Paragraphs>216</Paragraphs>
  <Slides>16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Gill Sans</vt:lpstr>
      <vt:lpstr>Helvetica</vt:lpstr>
      <vt:lpstr>Times New Roman</vt:lpstr>
      <vt:lpstr>Verdana</vt:lpstr>
      <vt:lpstr>Wingdings</vt:lpstr>
      <vt:lpstr>Office-tema</vt:lpstr>
      <vt:lpstr>PowerPoint-presentasjon</vt:lpstr>
      <vt:lpstr>Agenda</vt:lpstr>
      <vt:lpstr>Unik verdikjede i klyngen</vt:lpstr>
      <vt:lpstr>Partnerskapet – kjernebedrifter og øvrige partnere</vt:lpstr>
      <vt:lpstr>PowerPoint-presentasjon</vt:lpstr>
      <vt:lpstr>PowerPoint-presentasjon</vt:lpstr>
      <vt:lpstr>PowerPoint-presentasjon</vt:lpstr>
      <vt:lpstr>Forventninger til aktørene i klyngen</vt:lpstr>
      <vt:lpstr>PowerPoint-presentasjon</vt:lpstr>
      <vt:lpstr>Status og utfordringer restråstoff </vt:lpstr>
      <vt:lpstr>Potensial for restråstoff</vt:lpstr>
      <vt:lpstr>Muligheter – på kort sikt (R.Olsen, UIT)</vt:lpstr>
      <vt:lpstr>Muligheter – på lengre sikt (R.Olsen, UIT)</vt:lpstr>
      <vt:lpstr>Initiativ / satsinger i AIT</vt:lpstr>
      <vt:lpstr>Oppsummert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Daniel Sowe</dc:creator>
  <cp:lastModifiedBy>Jon Aulie</cp:lastModifiedBy>
  <cp:revision>109</cp:revision>
  <cp:lastPrinted>2016-07-07T08:56:50Z</cp:lastPrinted>
  <dcterms:created xsi:type="dcterms:W3CDTF">2016-03-02T15:20:19Z</dcterms:created>
  <dcterms:modified xsi:type="dcterms:W3CDTF">2016-11-10T07:41:07Z</dcterms:modified>
</cp:coreProperties>
</file>