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sp>
          <p:nvSpPr>
            <p:cNvPr id="3" name="Freeform 14"/>
            <p:cNvSpPr/>
            <p:nvPr/>
          </p:nvSpPr>
          <p:spPr>
            <a:xfrm>
              <a:off x="0" y="-7863"/>
              <a:ext cx="863595" cy="5698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863600"/>
                <a:gd name="f15" fmla="*/ f12 1 5698067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cxnSp>
          <p:nvCxnSpPr>
            <p:cNvPr id="4" name="Straight Connector 18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</a:ln>
          </p:spPr>
        </p:cxnSp>
        <p:cxnSp>
          <p:nvCxnSpPr>
            <p:cNvPr id="5" name="Straight Connector 19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</a:ln>
          </p:spPr>
        </p:cxnSp>
        <p:sp>
          <p:nvSpPr>
            <p:cNvPr id="6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7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8" name="Isosceles Triangle 22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9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0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1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2" name="Isosceles Triangle 26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5E954A-DBDA-47B3-9CDF-EEF07FBE2A59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02C290-D5CE-4B95-B710-791AA4D7120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2887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269ED2-AA54-45E9-B4F5-97495A20CE4D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00ED44-B9EA-4E61-BADD-BCA325A195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1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0456F-30E5-4EF5-8E49-0DAFA4F9B95C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37C4AD-7557-4FB3-A8CA-36DE165DC7A6}" type="slidenum">
              <a:t>‹#›</a:t>
            </a:fld>
            <a:endParaRPr lang="nb-NO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72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3016E6-B416-44F8-A697-C2604A578AC8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F60D7E-F0AA-44D8-91DE-542C86AB48C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130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71158B-9B18-4966-B41B-94FD22A4F17D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9CF36C-C6CB-4471-8FEE-B1055B31E232}" type="slidenum">
              <a:t>‹#›</a:t>
            </a:fld>
            <a:endParaRPr lang="nb-NO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9FE0F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184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5FCBEF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6F2B8-0FF0-409F-BC26-FA703FB53F69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25B760-4B5F-4E75-9AE5-C852A04679A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537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B10B19-381A-4DF5-8C8D-7901FFD91D66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562D42-4523-4073-A08A-5C6281B72AB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49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C3565-92D2-4F91-81C4-0363E4EF7E03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693E5C-422A-4BBD-A6B5-1C36A5644AE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7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73E05D-588F-4462-8C5C-55FDAA4F22D2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0E5C8E-EA80-400A-852A-DA4FE869684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0363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1529B0-E65F-4B51-81AB-B8D2BD1C275F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B086EB-AEA5-4303-B1DE-23F9697713D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4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E4EB74-68C2-4A3A-ADFB-757357CE5B10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7244C-9A1E-4FDF-87F8-0488E21AAC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6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EA3368-05C8-4603-B6C5-5095A322F6AF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F016F7-27EC-4ACE-BB32-81790B60A9E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61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97AE8-6EFE-4FEE-AF1C-0E9BBD7837CF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EC9028-2581-4828-B67F-8CFD604DD73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6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36ACC7-311D-4DF3-8BFF-E5B063F3A471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F91A9-8A6E-45FA-B95D-99EBAB14F2A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01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08114C-FF52-41F4-8C0A-7A801E9ED22F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480901-6865-4D49-A1CE-4839ECECD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3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C6DEFE-3B66-4E80-8DB1-ACA20F1A0D25}" type="slidenum">
              <a:t>‹#›</a:t>
            </a:fld>
            <a:endParaRPr lang="nb-NO"/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AC0F4-9EAC-4BD9-ACFE-1C532AE8613E}" type="datetime1">
              <a:rPr lang="nb-NO"/>
              <a:pPr lvl="0"/>
              <a:t>10.11.2016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5FCBEF">
                  <a:alpha val="70000"/>
                </a:srgbClr>
              </a:solidFill>
              <a:prstDash val="solid"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  <p:sp>
          <p:nvSpPr>
            <p:cNvPr id="12" name="Isosceles Triangle 18"/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nb-NO"/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080AEC19-F874-4B58-9A8B-11420F747EDB}" type="datetime1">
              <a:rPr lang="nb-NO"/>
              <a:pPr lvl="0"/>
              <a:t>10.11.2016</a:t>
            </a:fld>
            <a:endParaRPr lang="nb-NO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nb-NO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900" b="0" i="0" u="none" strike="noStrike" kern="1200" cap="none" spc="0" baseline="0">
                <a:solidFill>
                  <a:srgbClr val="5FCBEF"/>
                </a:solidFill>
                <a:uFillTx/>
                <a:latin typeface="Trebuchet MS"/>
              </a:defRPr>
            </a:lvl1pPr>
          </a:lstStyle>
          <a:p>
            <a:pPr lvl="0"/>
            <a:fld id="{0AE515DE-FB5B-4B5C-AC77-D52432C0F106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3600" b="0" i="0" u="none" strike="noStrike" kern="1200" cap="none" spc="0" baseline="0">
          <a:solidFill>
            <a:srgbClr val="5FCBEF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nb-NO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nb-NO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nb-NO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nb-NO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5FCBEF"/>
        </a:buClr>
        <a:buSzPct val="80000"/>
        <a:buFont typeface="Wingdings 3"/>
        <a:buChar char=""/>
        <a:tabLst/>
        <a:defRPr lang="nb-NO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/>
              <a:t>Utnyttelse av restråstoff i Myre Havn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 dirty="0"/>
              <a:t>Status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I dag – Innvoller og annet restråstoff fra hvitfiskindustrien ensileres.</a:t>
            </a:r>
          </a:p>
          <a:p>
            <a:pPr lvl="0"/>
            <a:r>
              <a:rPr lang="nb-NO" dirty="0"/>
              <a:t>I dag – Ensilasje selges til </a:t>
            </a:r>
            <a:r>
              <a:rPr lang="nb-NO" dirty="0" err="1"/>
              <a:t>Hordafôr</a:t>
            </a:r>
            <a:r>
              <a:rPr lang="nb-NO" dirty="0"/>
              <a:t>/</a:t>
            </a:r>
            <a:r>
              <a:rPr lang="nb-NO" dirty="0" err="1"/>
              <a:t>Scanbio</a:t>
            </a:r>
            <a:r>
              <a:rPr lang="nb-NO" dirty="0"/>
              <a:t> – ingen/liten lokal verdiskapning.</a:t>
            </a:r>
          </a:p>
          <a:p>
            <a:pPr lvl="1"/>
            <a:r>
              <a:rPr lang="nb-NO" dirty="0"/>
              <a:t>Ønske om større lokal verdiskapning.</a:t>
            </a:r>
          </a:p>
          <a:p>
            <a:endParaRPr lang="nb-NO" dirty="0"/>
          </a:p>
          <a:p>
            <a:pPr lvl="0"/>
            <a:endParaRPr lang="nb-NO" dirty="0"/>
          </a:p>
          <a:p>
            <a:pPr lvl="0"/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Muligheter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677332" y="1805354"/>
            <a:ext cx="8596667" cy="4243819"/>
          </a:xfrm>
        </p:spPr>
        <p:txBody>
          <a:bodyPr>
            <a:normAutofit lnSpcReduction="10000"/>
          </a:bodyPr>
          <a:lstStyle/>
          <a:p>
            <a:r>
              <a:rPr lang="nb-NO" dirty="0"/>
              <a:t>Forskning gir muligheter – </a:t>
            </a:r>
            <a:r>
              <a:rPr lang="nb-NO" dirty="0" err="1"/>
              <a:t>jmf</a:t>
            </a:r>
            <a:r>
              <a:rPr lang="nb-NO" dirty="0"/>
              <a:t> erfaringer med Universitetet i Tromsø ved professor Ragnar Olsen</a:t>
            </a:r>
          </a:p>
          <a:p>
            <a:r>
              <a:rPr lang="nb-NO" dirty="0"/>
              <a:t>Arena Innovasjon Torskefisk bidrar til viktige nettverk og samarbeid mellom næring, FOU og kompetanseaktører. </a:t>
            </a:r>
          </a:p>
          <a:p>
            <a:pPr lvl="1"/>
            <a:r>
              <a:rPr lang="nb-NO" dirty="0"/>
              <a:t>Har fått tilgang til nettverk, kompetanse og finansiering</a:t>
            </a:r>
          </a:p>
          <a:p>
            <a:pPr lvl="1"/>
            <a:r>
              <a:rPr lang="nb-NO" dirty="0"/>
              <a:t>Mulighet for å jobbe felles med etterspørselssiden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Startet en prosess for å utrede muligheter</a:t>
            </a:r>
          </a:p>
          <a:p>
            <a:pPr lvl="0">
              <a:buFont typeface="Wingdings" pitchFamily="2"/>
              <a:buChar char="ü"/>
            </a:pPr>
            <a:r>
              <a:rPr lang="nb-NO" dirty="0"/>
              <a:t>Fortsette der vi var</a:t>
            </a:r>
          </a:p>
          <a:p>
            <a:pPr lvl="0">
              <a:buFont typeface="Wingdings" pitchFamily="2"/>
              <a:buChar char="ü"/>
            </a:pPr>
            <a:r>
              <a:rPr lang="nb-NO" dirty="0"/>
              <a:t>Forberede en råvare til fôrindustrien.</a:t>
            </a:r>
          </a:p>
          <a:p>
            <a:pPr lvl="0">
              <a:buFont typeface="Wingdings" pitchFamily="2"/>
              <a:buChar char="ü"/>
            </a:pPr>
            <a:r>
              <a:rPr lang="nb-NO" dirty="0"/>
              <a:t>Ulike hydrolysater som ingredienser til humant konsum.  ????</a:t>
            </a:r>
          </a:p>
          <a:p>
            <a:pPr lvl="0">
              <a:buFont typeface="Wingdings" pitchFamily="2"/>
              <a:buChar char="ü"/>
            </a:pPr>
            <a:r>
              <a:rPr lang="nb-NO" dirty="0"/>
              <a:t>High end - $$$$$ - Store investeringer – For stor risiko. </a:t>
            </a:r>
          </a:p>
          <a:p>
            <a:pPr lvl="0">
              <a:buFont typeface="Wingdings" pitchFamily="2"/>
              <a:buChar char="ü"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Idè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Tradisjonell tanke innenfor «foredling» av ensilasje – oppkonsentrering av proteinfase ved å fjerne vann og dermed vannløselige proteiner. </a:t>
            </a:r>
          </a:p>
          <a:p>
            <a:pPr lvl="0"/>
            <a:r>
              <a:rPr lang="nb-NO"/>
              <a:t>Dette fjerner verdifullt protein og reduserer ernæringsverdien på det ferdige produktet.</a:t>
            </a:r>
          </a:p>
          <a:p>
            <a:pPr lvl="0"/>
            <a:r>
              <a:rPr lang="nb-NO"/>
              <a:t>Fôrindustrien tilsetter store mengder vann i sin prosess.</a:t>
            </a:r>
          </a:p>
          <a:p>
            <a:pPr lvl="0"/>
            <a:r>
              <a:rPr lang="nb-NO"/>
              <a:t>Vi valgte å utnytte dette.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Hvorfor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Hvorfor bruke mye energi på å redusere ernæringsverdien når man kan benytte råvaren slik den er.</a:t>
            </a:r>
          </a:p>
          <a:p>
            <a:pPr lvl="0"/>
            <a:r>
              <a:rPr lang="nb-NO"/>
              <a:t>Vi valgte en strategi, der vi er proteinleverandør og vannleverandør til lokal fôrindustri.</a:t>
            </a:r>
          </a:p>
          <a:p>
            <a:pPr lvl="0"/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Fordeler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Ensilering - Enkel og velutprøvd prosess.</a:t>
            </a:r>
          </a:p>
          <a:p>
            <a:pPr lvl="0"/>
            <a:r>
              <a:rPr lang="nb-NO"/>
              <a:t>Lave investeringer.</a:t>
            </a:r>
          </a:p>
          <a:p>
            <a:pPr lvl="0"/>
            <a:r>
              <a:rPr lang="nb-NO"/>
              <a:t>Lite arbeidsintensiv.</a:t>
            </a:r>
          </a:p>
          <a:p>
            <a:pPr lvl="0"/>
            <a:r>
              <a:rPr lang="nb-NO"/>
              <a:t>Kortreist</a:t>
            </a:r>
          </a:p>
          <a:p>
            <a:pPr lvl="0"/>
            <a:r>
              <a:rPr lang="nb-NO"/>
              <a:t>Miljøvennlig</a:t>
            </a:r>
          </a:p>
          <a:p>
            <a:pPr lvl="0"/>
            <a:r>
              <a:rPr lang="nb-NO"/>
              <a:t>Bærekraftig</a:t>
            </a:r>
          </a:p>
          <a:p>
            <a:pPr lvl="0"/>
            <a:r>
              <a:rPr lang="nb-NO"/>
              <a:t>Fornybar resurs.</a:t>
            </a:r>
          </a:p>
          <a:p>
            <a:pPr lvl="0"/>
            <a:r>
              <a:rPr lang="nb-NO"/>
              <a:t>++++++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Utfordringer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Miljøgifter – Oljefase</a:t>
            </a:r>
          </a:p>
          <a:p>
            <a:pPr lvl="0"/>
            <a:r>
              <a:rPr lang="nb-NO"/>
              <a:t>Variasjoner i sammensetning.</a:t>
            </a:r>
          </a:p>
          <a:p>
            <a:pPr lvl="0"/>
            <a:r>
              <a:rPr lang="nb-NO"/>
              <a:t>Variasjoner i tilgang</a:t>
            </a:r>
          </a:p>
          <a:p>
            <a:pPr lvl="0"/>
            <a:r>
              <a:rPr lang="nb-NO"/>
              <a:t>Urenheter – </a:t>
            </a:r>
          </a:p>
          <a:p>
            <a:pPr lvl="1"/>
            <a:r>
              <a:rPr lang="nb-NO"/>
              <a:t> benyttes som søppelkar i industrien</a:t>
            </a:r>
          </a:p>
          <a:p>
            <a:pPr lvl="1"/>
            <a:r>
              <a:rPr lang="nb-NO"/>
              <a:t>angler/stein</a:t>
            </a:r>
          </a:p>
          <a:p>
            <a:pPr lvl="2"/>
            <a:r>
              <a:rPr lang="nb-NO"/>
              <a:t>Behov for endring av holdninger.</a:t>
            </a:r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b-NO"/>
              <a:t>Veien videre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Finne enkle metoder for å fjerne miljøgifter.</a:t>
            </a:r>
          </a:p>
          <a:p>
            <a:pPr lvl="1"/>
            <a:r>
              <a:rPr lang="nb-NO"/>
              <a:t>Oljefasen fjernes og bearbeides</a:t>
            </a:r>
          </a:p>
          <a:p>
            <a:pPr lvl="0"/>
            <a:r>
              <a:rPr lang="nb-NO"/>
              <a:t>Utvikle kvalitetsstandarder på råvare.</a:t>
            </a:r>
          </a:p>
          <a:p>
            <a:pPr lvl="0"/>
            <a:r>
              <a:rPr lang="nb-NO"/>
              <a:t>Holdningsskapende arbeid mot leverandører.</a:t>
            </a:r>
          </a:p>
          <a:p>
            <a:pPr lvl="0"/>
            <a:r>
              <a:rPr lang="nb-NO"/>
              <a:t>Se på muligheter for hydrolysater fra «rene» fraksjoner </a:t>
            </a:r>
          </a:p>
          <a:p>
            <a:pPr lvl="1"/>
            <a:r>
              <a:rPr lang="nb-NO"/>
              <a:t>Torskemelke og proteinfase fra tranproduksjon.</a:t>
            </a:r>
          </a:p>
          <a:p>
            <a:pPr lvl="0"/>
            <a:r>
              <a:rPr lang="nb-NO"/>
              <a:t>Finne anvendelse for hoder mm.</a:t>
            </a:r>
          </a:p>
          <a:p>
            <a:pPr lvl="0"/>
            <a:endParaRPr lang="nb-NO"/>
          </a:p>
          <a:p>
            <a:pPr lvl="0"/>
            <a:endParaRPr lang="nb-NO"/>
          </a:p>
          <a:p>
            <a:pPr lvl="0"/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3014</TotalTime>
  <Words>296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Fasett</vt:lpstr>
      <vt:lpstr>Utnyttelse av restråstoff i Myre Havn</vt:lpstr>
      <vt:lpstr>Status</vt:lpstr>
      <vt:lpstr>Muligheter</vt:lpstr>
      <vt:lpstr>Idè</vt:lpstr>
      <vt:lpstr>Hvorfor</vt:lpstr>
      <vt:lpstr>Fordeler</vt:lpstr>
      <vt:lpstr>Utfordringer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Utnyttelse av restråstoff i Myre Havn</dc:title>
  <dc:creator>Geir Olsen</dc:creator>
  <cp:lastModifiedBy>Jon Aulie</cp:lastModifiedBy>
  <cp:revision>10</cp:revision>
  <dcterms:created xsi:type="dcterms:W3CDTF">2016-11-02T19:24:11Z</dcterms:created>
  <dcterms:modified xsi:type="dcterms:W3CDTF">2016-11-10T07:43:13Z</dcterms:modified>
</cp:coreProperties>
</file>